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58" r:id="rId3"/>
    <p:sldId id="261" r:id="rId4"/>
    <p:sldId id="263" r:id="rId5"/>
    <p:sldId id="269" r:id="rId6"/>
    <p:sldId id="271" r:id="rId7"/>
    <p:sldId id="262" r:id="rId8"/>
    <p:sldId id="257" r:id="rId9"/>
    <p:sldId id="264" r:id="rId10"/>
    <p:sldId id="265" r:id="rId11"/>
    <p:sldId id="266" r:id="rId12"/>
    <p:sldId id="267" r:id="rId13"/>
    <p:sldId id="273" r:id="rId14"/>
    <p:sldId id="276" r:id="rId15"/>
    <p:sldId id="274" r:id="rId16"/>
    <p:sldId id="275" r:id="rId17"/>
  </p:sldIdLst>
  <p:sldSz cx="12192000" cy="6858000"/>
  <p:notesSz cx="6858000" cy="9144000"/>
  <p:embeddedFontLst>
    <p:embeddedFont>
      <p:font typeface="BM DoHyeon OTF" panose="020B0600000101010101" pitchFamily="34" charset="-127"/>
      <p:regular r:id="rId19"/>
    </p:embeddedFont>
    <p:embeddedFont>
      <p:font typeface="KoPubDotum Bold" pitchFamily="2" charset="-127"/>
      <p:bold r:id="rId20"/>
    </p:embeddedFont>
    <p:embeddedFont>
      <p:font typeface="KoPubDotum Medium" pitchFamily="2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55291"/>
  </p:normalViewPr>
  <p:slideViewPr>
    <p:cSldViewPr snapToGrid="0">
      <p:cViewPr varScale="1">
        <p:scale>
          <a:sx n="59" d="100"/>
          <a:sy n="59" d="100"/>
        </p:scale>
        <p:origin x="2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F914B-F586-4044-B37C-AFD8389AA0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F87FD-EB4A-7A4F-9623-E5087E75AC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604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SNS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형 의류 재활용 </a:t>
            </a:r>
            <a:r>
              <a:rPr kumimoji="1" lang="en-US" altLang="ko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1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인 쇼핑몰 </a:t>
            </a:r>
            <a:r>
              <a:rPr kumimoji="1" lang="en-US" altLang="ko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APP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 개발을 진행한 </a:t>
            </a:r>
            <a:r>
              <a:rPr kumimoji="1" lang="ko-KR" altLang="en-US" b="1" dirty="0" err="1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휴플리케이션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 발표자 </a:t>
            </a:r>
            <a:r>
              <a:rPr kumimoji="1" lang="ko-KR" altLang="en-US" b="1" dirty="0" err="1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이예</a:t>
            </a:r>
            <a:r>
              <a:rPr kumimoji="1" lang="ko-Kore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진입니다</a:t>
            </a:r>
            <a:r>
              <a:rPr kumimoji="1" lang="en-US" altLang="ko-Kore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KoPubDotum Bold" pitchFamily="2" charset="-127"/>
              <a:ea typeface="KoPubDotum Bold" pitchFamily="2" charset="-127"/>
              <a:cs typeface="KoPubWorldDotum Medium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747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다음으로는</a:t>
            </a:r>
            <a:r>
              <a:rPr kumimoji="1" lang="ko-KR" altLang="en-US" dirty="0"/>
              <a:t> 앱에 사용된 기술의 설명입니다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안드로이드 스튜디오를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엠플리파이</a:t>
            </a:r>
            <a:r>
              <a:rPr kumimoji="1" lang="ko-KR" altLang="en-US" dirty="0"/>
              <a:t> 연결이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 앱을 개발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이용자가 아마존 </a:t>
            </a:r>
            <a:r>
              <a:rPr kumimoji="1" lang="ko-KR" altLang="en-US" dirty="0" err="1"/>
              <a:t>코그니토를</a:t>
            </a:r>
            <a:r>
              <a:rPr kumimoji="1" lang="ko-KR" altLang="en-US" dirty="0"/>
              <a:t> 통해 계정을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로그인 인증 </a:t>
            </a:r>
            <a:r>
              <a:rPr kumimoji="1" lang="en-US" altLang="ko-KR" dirty="0"/>
              <a:t>)</a:t>
            </a:r>
            <a:r>
              <a:rPr kumimoji="1" lang="ko-KR" altLang="en-US" dirty="0"/>
              <a:t>할 수 있고 이용자가 생성한 계정 </a:t>
            </a:r>
            <a:r>
              <a:rPr kumimoji="1" lang="ko-KR" altLang="en-US" dirty="0" err="1"/>
              <a:t>정보등은</a:t>
            </a:r>
            <a:r>
              <a:rPr kumimoji="1" lang="ko-KR" altLang="en-US" dirty="0"/>
              <a:t> 그래프 </a:t>
            </a:r>
            <a:r>
              <a:rPr kumimoji="1" lang="ko-KR" altLang="en-US" dirty="0" err="1"/>
              <a:t>큐엘을</a:t>
            </a:r>
            <a:r>
              <a:rPr kumimoji="1" lang="ko-KR" altLang="en-US" dirty="0"/>
              <a:t> 통해 아마존 </a:t>
            </a:r>
            <a:r>
              <a:rPr kumimoji="1" lang="ko-KR" altLang="en-US" dirty="0" err="1"/>
              <a:t>다이나모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디비에</a:t>
            </a:r>
            <a:r>
              <a:rPr kumimoji="1" lang="ko-KR" altLang="en-US" dirty="0"/>
              <a:t> 저장이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결과적으로는 한번 계정을 생성한 이용자는 이를 통해 </a:t>
            </a:r>
            <a:endParaRPr kumimoji="1" lang="en-US" altLang="ko-KR" dirty="0"/>
          </a:p>
          <a:p>
            <a:r>
              <a:rPr kumimoji="1" lang="ko-KR" altLang="en-US" dirty="0"/>
              <a:t>앱에서 이미지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동영상 등의 정적 콘텐츠를 제공할 때 </a:t>
            </a:r>
            <a:r>
              <a:rPr kumimoji="1" lang="en" altLang="ko-KR" dirty="0"/>
              <a:t>CloudFront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콘텐츠의 로딩 속도를 개선하고 전 세계 사용자에게 빠른 액세스를 제공할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mazon</a:t>
            </a:r>
            <a:r>
              <a:rPr kumimoji="1" lang="en-US" altLang="ko-Kore-KR" dirty="0"/>
              <a:t> S3</a:t>
            </a:r>
            <a:r>
              <a:rPr kumimoji="1" lang="ko-KR" altLang="en-US" dirty="0"/>
              <a:t>는 안전하고 확장 가능한 객체 스토리지 서비스입니다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앱에서 사용자가 업로드하는 이미지 파일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코디 사진 등의 미디어 파일을 저장하고 관리할 때 </a:t>
            </a:r>
            <a:r>
              <a:rPr kumimoji="1" lang="en-US" altLang="ko-Kore-KR" dirty="0"/>
              <a:t>S3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5545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공공데이터에</a:t>
            </a:r>
            <a:r>
              <a:rPr kumimoji="1" lang="ko-KR" altLang="en-US" dirty="0"/>
              <a:t> 있는 도로명 주소의 경도 위도를 받아서 구글 </a:t>
            </a:r>
            <a:r>
              <a:rPr kumimoji="1" lang="en-US" altLang="ko-KR" dirty="0" err="1"/>
              <a:t>api</a:t>
            </a:r>
            <a:r>
              <a:rPr kumimoji="1" lang="ko-KR" altLang="en-US" dirty="0"/>
              <a:t>에 찍음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구글 </a:t>
            </a:r>
            <a:r>
              <a:rPr kumimoji="1" lang="ko-KR" altLang="en-US" dirty="0" err="1"/>
              <a:t>에이피아이를</a:t>
            </a:r>
            <a:r>
              <a:rPr kumimoji="1" lang="ko-KR" altLang="en-US" dirty="0"/>
              <a:t> 사용해 마커를 찍음 </a:t>
            </a:r>
            <a:r>
              <a:rPr kumimoji="1" lang="ko-Kore-KR" altLang="en-US" dirty="0"/>
              <a:t>지도</a:t>
            </a:r>
            <a:r>
              <a:rPr kumimoji="1" lang="ko-KR" altLang="en-US" dirty="0"/>
              <a:t> 위에 표시 </a:t>
            </a:r>
            <a:endParaRPr kumimoji="1" lang="ko-Kore-KR" altLang="en-US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기상청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호출해서 날씨와 기온 정보를 가져와 </a:t>
            </a:r>
            <a:r>
              <a:rPr kumimoji="1" lang="ko-KR" altLang="en-US" dirty="0" err="1"/>
              <a:t>앱내에</a:t>
            </a:r>
            <a:r>
              <a:rPr kumimoji="1" lang="ko-KR" altLang="en-US" dirty="0"/>
              <a:t> 구축함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433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대표적인 기대효과로 사회적 영향력 확대를 뽑았습니다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5614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대표적인 기대효과로 사회적 영향력 확대를 뽑았습니다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590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개발개요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앱구성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 </a:t>
            </a:r>
            <a:r>
              <a:rPr kumimoji="1" lang="ko-KR" altLang="en-US" dirty="0" err="1"/>
              <a:t>설멸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발전가능성의 순서로 발표를 진행하도록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11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="1" dirty="0">
              <a:solidFill>
                <a:schemeClr val="bg1"/>
              </a:solidFill>
              <a:latin typeface="KoPubDotum Bold" pitchFamily="2" charset="-127"/>
              <a:ea typeface="KoPubDotum Bold" pitchFamily="2" charset="-127"/>
              <a:cs typeface="KoPubWorldDotum Medium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984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개발개요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앱구성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 </a:t>
            </a:r>
            <a:r>
              <a:rPr kumimoji="1" lang="ko-KR" altLang="en-US" dirty="0" err="1"/>
              <a:t>설멸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발전가능성의 순서로 발표를 진행하도록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23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개발 개요입니다</a:t>
            </a:r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ko-Kore-KR" altLang="en-US" dirty="0"/>
              <a:t>탄소</a:t>
            </a:r>
            <a:r>
              <a:rPr kumimoji="1" lang="ko-KR" altLang="en-US" dirty="0"/>
              <a:t> 절감이라는 단어를 듣자마자 </a:t>
            </a:r>
            <a:r>
              <a:rPr kumimoji="1" lang="ko-KR" altLang="en-US" dirty="0" err="1"/>
              <a:t>패스트</a:t>
            </a:r>
            <a:r>
              <a:rPr kumimoji="1" lang="ko-KR" altLang="en-US" dirty="0"/>
              <a:t> 패션이 떠올랐습니다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패스트</a:t>
            </a:r>
            <a:r>
              <a:rPr kumimoji="1" lang="ko-KR" altLang="en-US" dirty="0"/>
              <a:t> 패션이란 생산부터 소요시간을 최소화 하여 유행에 맞는 의류를 공급하는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저희 조원 다 패션에 민감한 </a:t>
            </a:r>
            <a:r>
              <a:rPr kumimoji="1" lang="ko-KR" altLang="en-US" dirty="0" err="1"/>
              <a:t>엠지</a:t>
            </a:r>
            <a:r>
              <a:rPr kumimoji="1" lang="ko-KR" altLang="en-US" dirty="0"/>
              <a:t> 세대들로써 빠르게 변화하는 유행에 맞게 계속 달라지는 옷스타일로 곤란한 경험을 </a:t>
            </a:r>
            <a:endParaRPr kumimoji="1" lang="en-US" altLang="ko-KR" dirty="0"/>
          </a:p>
          <a:p>
            <a:r>
              <a:rPr kumimoji="1" lang="ko-KR" altLang="en-US" dirty="0"/>
              <a:t>비추어 이것이 탄소 발생의 원인으로 중점을 두고 아이디어 회의를 진행했습니다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0306-5A36-3848-AA60-3C72433F3E2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984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그러면</a:t>
            </a:r>
            <a:r>
              <a:rPr kumimoji="1" lang="ko-KR" altLang="en-US" dirty="0"/>
              <a:t> 이 </a:t>
            </a:r>
            <a:r>
              <a:rPr kumimoji="1" lang="ko-KR" altLang="en-US" dirty="0" err="1"/>
              <a:t>패스트</a:t>
            </a:r>
            <a:r>
              <a:rPr kumimoji="1" lang="ko-KR" altLang="en-US" dirty="0"/>
              <a:t> 패션이라는 키워드를 어떻게 탄소 절감에 </a:t>
            </a:r>
            <a:r>
              <a:rPr kumimoji="1" lang="ko-KR" altLang="en-US" dirty="0" err="1"/>
              <a:t>연결지을까</a:t>
            </a:r>
            <a:r>
              <a:rPr kumimoji="1" lang="ko-KR" altLang="en-US" dirty="0"/>
              <a:t> 라는 의문에 저희는 중고거래라는 키워드를 떠올렸습니다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패스트</a:t>
            </a:r>
            <a:r>
              <a:rPr kumimoji="1" lang="ko-KR" altLang="en-US" dirty="0"/>
              <a:t> 패션으로 인해 많아지는 환경오염을 줄이고자 중고 의류를 사고 팔 수 있는 어플리케이션으로 </a:t>
            </a:r>
            <a:endParaRPr kumimoji="1" lang="en-US" altLang="ko-KR" dirty="0"/>
          </a:p>
          <a:p>
            <a:r>
              <a:rPr kumimoji="1" lang="ko-KR" altLang="en-US" dirty="0"/>
              <a:t>의류 재활용을 통해 탄소 절감에 이르고자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0306-5A36-3848-AA60-3C72433F3E2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574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다음과 같은 페르소나를 설정했습니다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패션에 민감하여 옷을 일회용으로도 구매하며 처치 곤란인 상태인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대 초반의 학생 여성과</a:t>
            </a:r>
            <a:endParaRPr kumimoji="1" lang="en-US" altLang="ko-KR" dirty="0"/>
          </a:p>
          <a:p>
            <a:r>
              <a:rPr kumimoji="1" lang="ko-KR" altLang="en-US" dirty="0"/>
              <a:t>탄소절감에 관심이 많으며 요즘 젊은 친구들의 스타일 또한 관심이 많지만 옷구매에 거부감이 있는 </a:t>
            </a:r>
            <a:r>
              <a:rPr kumimoji="1" lang="en-US" altLang="ko-KR" dirty="0"/>
              <a:t>30</a:t>
            </a:r>
            <a:r>
              <a:rPr kumimoji="1" lang="ko-KR" altLang="en-US" dirty="0"/>
              <a:t>대 중반 회사원 남성의 상황으로 설정했습니다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0306-5A36-3848-AA60-3C72433F3E2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4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두가지 상황을 고려해 다음과 같은 특징을 같는 앱을 달성 하고자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첫번쨰 특징으로는 인스타그램과 같은 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형식의 스타일과 중고 의류 모두 거래가 가능한 앱입니다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두번째로는 의류</a:t>
            </a:r>
            <a:r>
              <a:rPr lang="ko-KR" altLang="en-US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의류수거함의 위치와 오늘의 날씨</a:t>
            </a:r>
            <a:r>
              <a:rPr lang="en-US" altLang="ko-KR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날씨에 부합한 </a:t>
            </a:r>
            <a:r>
              <a:rPr lang="en-US" altLang="ko-KR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OOTD </a:t>
            </a:r>
            <a:r>
              <a:rPr lang="ko-KR" altLang="en-US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추천도 부가적으로 알 수 있는 앱 </a:t>
            </a:r>
            <a:endParaRPr lang="en-US" altLang="ko-KR" sz="1200" kern="0" dirty="0">
              <a:solidFill>
                <a:srgbClr val="000000"/>
              </a:solidFill>
              <a:latin typeface="KoPubDotum Medium" pitchFamily="2" charset="-127"/>
              <a:ea typeface="KoPubDotum Medium" pitchFamily="2" charset="-127"/>
            </a:endParaRPr>
          </a:p>
          <a:p>
            <a:r>
              <a:rPr lang="ko-KR" altLang="en-US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이라는 것입니다</a:t>
            </a:r>
            <a:r>
              <a:rPr lang="en-US" altLang="ko-KR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0306-5A36-3848-AA60-3C72433F3E2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2108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그러면</a:t>
            </a:r>
            <a:r>
              <a:rPr kumimoji="1" lang="ko-KR" altLang="en-US" dirty="0"/>
              <a:t> 기존에 존재하던 플랫폼과 약간 유사하다고 생각이 </a:t>
            </a:r>
            <a:r>
              <a:rPr kumimoji="1" lang="ko-KR" altLang="en-US" dirty="0" err="1"/>
              <a:t>들수</a:t>
            </a:r>
            <a:r>
              <a:rPr kumimoji="1" lang="ko-KR" altLang="en-US" dirty="0"/>
              <a:t>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기존의 플랫폼들과 무엇을 차별점으로 두었을까요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바로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리워드이자</a:t>
            </a:r>
            <a:r>
              <a:rPr kumimoji="1" lang="ko-KR" altLang="en-US" dirty="0"/>
              <a:t> 차별점으로 북극곰의 보금자리를 꾸미도록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다음 화면에 보이시는 </a:t>
            </a:r>
            <a:r>
              <a:rPr kumimoji="1" lang="ko-KR" altLang="en-US" dirty="0" err="1"/>
              <a:t>곰돌이가</a:t>
            </a:r>
            <a:r>
              <a:rPr kumimoji="1" lang="ko-KR" altLang="en-US" dirty="0"/>
              <a:t> 저희 마스코트 </a:t>
            </a:r>
            <a:r>
              <a:rPr kumimoji="1" lang="ko-KR" altLang="en-US" dirty="0" err="1"/>
              <a:t>탄곰이인데요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중고거래를 많이 진행할 수 있도록 </a:t>
            </a:r>
            <a:r>
              <a:rPr kumimoji="1" lang="ko-KR" altLang="en-US" dirty="0" err="1"/>
              <a:t>탄곰이의</a:t>
            </a:r>
            <a:r>
              <a:rPr kumimoji="1" lang="ko-KR" altLang="en-US" dirty="0"/>
              <a:t> 보금자리가 더 나아질 수 있도록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C0306-5A36-3848-AA60-3C72433F3E2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74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다음으로는 앱의 구성입니다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이름은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마스코트인 </a:t>
            </a:r>
            <a:r>
              <a:rPr kumimoji="1" lang="ko-KR" altLang="en-US" dirty="0" err="1"/>
              <a:t>탄곰이를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중심으로한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HAPPYPOLARBEAR</a:t>
            </a:r>
            <a:r>
              <a:rPr kumimoji="1" lang="ko-KR" altLang="en-US" dirty="0"/>
              <a:t>의 약자 </a:t>
            </a:r>
            <a:r>
              <a:rPr kumimoji="1" lang="ko-KR" altLang="en-US" dirty="0" err="1"/>
              <a:t>해피비입니다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767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구성은 뒤에 앱 시연동영상에서 자세히 </a:t>
            </a:r>
            <a:r>
              <a:rPr kumimoji="1" lang="ko-KR" altLang="en-US" dirty="0" err="1"/>
              <a:t>볼수</a:t>
            </a:r>
            <a:r>
              <a:rPr kumimoji="1" lang="ko-KR" altLang="en-US" dirty="0"/>
              <a:t> 있기에 간단히 넘어가도록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F87FD-EB4A-7A4F-9623-E5087E75AC3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821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9B28D-72DB-DE48-24EE-7DC62017A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3F1534-9694-9AB5-78CA-027DEC0D9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F3750-6DFF-E002-C076-B981C842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5FC1C-38AB-08A5-3D89-02021A62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D00F3-3AEF-A73A-51DD-05CC01EF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098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BF2EB-004D-728F-6BF6-65A3AC33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17BE8-84D5-E8D6-8D19-5D55CCD6D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03B9C5-C321-C64C-DC6B-D0EC3C33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4A0CD-D976-4C6D-7EF6-F5FBC325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5CABD-6536-BCE0-699C-8FE958AD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88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E57B8F-9F7A-74F4-3E41-EE72B480B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8D3D0-11E7-3874-78E1-6C165C712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B6DF3-5305-1A31-8A54-3FC30325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E56E2-7ABE-27B3-19A2-107A52A4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D0E27-45CD-C7D3-BF1D-1EDA3753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50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0B4C6-7F94-8956-1FD9-FA3322C3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01DDE-2CC0-997B-1F69-D1CBF093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8C78E-3868-E5D7-6CB5-131BEA42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A2D39-FCCE-4A8F-3B79-365F7872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6E382-2041-7FAF-2128-40BC91E7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705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615AD-6C55-6943-3379-89D50E23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98A88A-9E3E-A17D-6AF5-99EBDEACB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7D7C4-F710-9428-9049-FA42EAD9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BE4AE-EC78-1AD0-77F0-74237C34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85A93-9221-B19C-CB36-3EF07877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429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7759F-9A61-0DFF-DA2F-7325B0F6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71967-036D-3B19-C907-7B1099BF5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F8C02-823B-F38E-CA46-5EE1EED2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D25734-E111-F0C8-8361-32A6DD81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607EE-0399-0237-C516-6A1C3D96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8B666-BE7E-7B5A-D476-A127747E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050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04807-E1B7-F5E0-06C7-1A4D450E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A6ED15-4577-185B-500A-5C614A252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81F900-E996-1C68-7C6B-5DB978E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1F1EDC-0F5B-CB35-560F-7CB89E368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F20619-5732-78C0-87B6-E36B631CB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FCD2F8-ACF8-532A-1EDF-04815841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24A21A-A3EA-ADB8-8DBA-ABE21A21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EB688D-E4D2-8105-D4C8-0E7C961B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633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BBB4B-C5D6-6A47-F166-63A7DE7D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C1242F-710C-93BF-EA1C-ED0EC554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496FA5-C935-8868-4960-9D2ED692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92174C-736B-A5AC-6837-A077AB22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792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F0CB4E-4B67-775E-3353-3B4C2442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6D3DBD-3897-B8ED-9693-6BCF5495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D8542E-7C8C-E6BD-A424-C6FAC617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87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2F35B-31C2-8096-5805-7F23DCD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38C7A-73E1-FD4E-534F-E8CA8664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38386-3CBE-5BCD-5371-45579554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9D3AB6-2989-467E-6831-D35C59E7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61F3C-A6CE-475B-1EED-2C31EE93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D8844-ED60-5239-5907-78303C46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58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8ECFC-2508-39E0-3CE9-2CB7C401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7C6493-C305-C777-F9C9-AFC8472D7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99716C-8F49-5854-66D4-A3838C688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1B1A8-0675-B8F7-6FAC-33110FF4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AFB33-8909-02BC-B169-0C7B72F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E5913-98E9-1D93-E0B3-5866A7E7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646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8DD540-4BFF-47FF-1C30-4FCC3A3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E45A9F-D799-6EDA-CB1F-58A0B8895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27BB3-FECD-73A9-6ECD-E001BEC9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8149C-D668-EC4F-81E4-F70ED69EE196}" type="datetimeFigureOut">
              <a:rPr kumimoji="1" lang="ko-Kore-KR" altLang="en-US" smtClean="0"/>
              <a:t>2023. 7. 15.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F382C-F573-FC63-F6BC-FBFD72C30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59144-662D-02AD-545D-AD0848963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FBB34-9296-3242-B733-56CFF9B682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83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395436D-995F-91E5-05D9-03702934E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06286" y="3572319"/>
            <a:ext cx="7402286" cy="1501095"/>
          </a:xfrm>
        </p:spPr>
        <p:txBody>
          <a:bodyPr>
            <a:norm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KoPubWorldDotum Light" pitchFamily="2" charset="-127"/>
              </a:rPr>
              <a:t>휴플리케이션</a:t>
            </a:r>
            <a:endParaRPr kumimoji="1" lang="en-US" altLang="ko-Kore-KR" sz="28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Light" pitchFamily="2" charset="-127"/>
            </a:endParaRPr>
          </a:p>
          <a:p>
            <a:endParaRPr kumimoji="1" lang="ko-Kore-KR" altLang="en-US" sz="28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KoPubWorldDotum Light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4E340B-BAF1-4551-A008-B84A96E19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26" y="1121111"/>
            <a:ext cx="7402286" cy="216457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kumimoji="1" lang="en-US" altLang="ko-Kore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SNS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형 의류 재활용</a:t>
            </a:r>
            <a:br>
              <a:rPr kumimoji="1" lang="en-US" altLang="ko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</a:br>
            <a:r>
              <a:rPr kumimoji="1" lang="en-US" altLang="ko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1</a:t>
            </a:r>
            <a:r>
              <a:rPr kumimoji="1" lang="ko-KR" altLang="en-US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인 쇼핑몰 </a:t>
            </a:r>
            <a:r>
              <a:rPr kumimoji="1" lang="en-US" altLang="ko-KR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APP</a:t>
            </a:r>
            <a:endParaRPr kumimoji="1" lang="ko-Kore-KR" altLang="en-US" b="1" dirty="0">
              <a:solidFill>
                <a:schemeClr val="bg1"/>
              </a:solidFill>
              <a:latin typeface="KoPubDotum Bold" pitchFamily="2" charset="-127"/>
              <a:ea typeface="KoPubDotum Bold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1CFED-679E-F517-C836-CE66F8B46DA6}"/>
              </a:ext>
            </a:extLst>
          </p:cNvPr>
          <p:cNvSpPr txBox="1"/>
          <p:nvPr/>
        </p:nvSpPr>
        <p:spPr>
          <a:xfrm>
            <a:off x="1314426" y="4259561"/>
            <a:ext cx="1413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김보성</a:t>
            </a:r>
            <a:endParaRPr kumimoji="1" lang="en-US" altLang="ko-Kore-KR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ore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이민정</a:t>
            </a:r>
            <a:endParaRPr kumimoji="1" lang="en-US" altLang="ko-Kore-KR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ore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이예진</a:t>
            </a:r>
            <a:endParaRPr kumimoji="1" lang="en-US" altLang="ko-Kore-KR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ore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이창민</a:t>
            </a:r>
            <a:endParaRPr kumimoji="1" lang="en-US" altLang="ko-Kore-KR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  <a:p>
            <a:r>
              <a:rPr kumimoji="1" lang="ko-Kore-KR" altLang="en-US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</a:rPr>
              <a:t>이학진</a:t>
            </a:r>
            <a:endParaRPr kumimoji="1" lang="en-US" altLang="ko-Kore-KR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1EA26-28E6-755F-775E-18CC26E94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2"/>
          <a:stretch/>
        </p:blipFill>
        <p:spPr>
          <a:xfrm rot="1350924">
            <a:off x="7728463" y="4189383"/>
            <a:ext cx="5344839" cy="3095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9F3EED-3E61-6A1A-0CF6-17A3247C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2"/>
          <a:stretch/>
        </p:blipFill>
        <p:spPr>
          <a:xfrm rot="20129830">
            <a:off x="9062473" y="2712818"/>
            <a:ext cx="4126075" cy="23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4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28272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1A59"/>
                </a:solidFill>
                <a:latin typeface="+mn-ea"/>
              </a:rPr>
              <a:t>APP </a:t>
            </a:r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494065" y="1595919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85BFB5-93FC-172D-E7FD-A33805250065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690722" y="1766421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402244" y="2013469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1A59"/>
                </a:solidFill>
                <a:latin typeface="+mn-ea"/>
              </a:rPr>
              <a:t>APP</a:t>
            </a: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30016E-C696-2A23-45CF-D5597FAD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02" y="1062173"/>
            <a:ext cx="3163980" cy="5199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83EB11-4F0C-3B45-0ED0-78281C7E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85" y="1062173"/>
            <a:ext cx="3209458" cy="5237020"/>
          </a:xfrm>
          <a:prstGeom prst="rect">
            <a:avLst/>
          </a:prstGeom>
        </p:spPr>
      </p:pic>
      <p:sp>
        <p:nvSpPr>
          <p:cNvPr id="7" name="도넛[D] 6">
            <a:extLst>
              <a:ext uri="{FF2B5EF4-FFF2-40B4-BE49-F238E27FC236}">
                <a16:creationId xmlns:a16="http://schemas.microsoft.com/office/drawing/2014/main" id="{C02A62FD-C720-0952-5215-ED38E46D5405}"/>
              </a:ext>
            </a:extLst>
          </p:cNvPr>
          <p:cNvSpPr/>
          <p:nvPr/>
        </p:nvSpPr>
        <p:spPr>
          <a:xfrm>
            <a:off x="2182429" y="5752624"/>
            <a:ext cx="515801" cy="500745"/>
          </a:xfrm>
          <a:prstGeom prst="donut">
            <a:avLst>
              <a:gd name="adj" fmla="val 88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B873FFF4-B36C-B48B-B202-19B06144C6FD}"/>
              </a:ext>
            </a:extLst>
          </p:cNvPr>
          <p:cNvSpPr/>
          <p:nvPr/>
        </p:nvSpPr>
        <p:spPr>
          <a:xfrm>
            <a:off x="9162365" y="5795827"/>
            <a:ext cx="531443" cy="503366"/>
          </a:xfrm>
          <a:prstGeom prst="donut">
            <a:avLst>
              <a:gd name="adj" fmla="val 88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9C7B4A-DCEA-8BB3-B24C-CB9A9AF3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968" y="767891"/>
            <a:ext cx="3296300" cy="58922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DC70E3-A4DD-BBCF-2EEC-B40B1583E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017" y="1589518"/>
            <a:ext cx="2931490" cy="4344887"/>
          </a:xfrm>
          <a:prstGeom prst="rect">
            <a:avLst/>
          </a:prstGeom>
        </p:spPr>
      </p:pic>
      <p:sp>
        <p:nvSpPr>
          <p:cNvPr id="13" name="도넛[D] 12">
            <a:extLst>
              <a:ext uri="{FF2B5EF4-FFF2-40B4-BE49-F238E27FC236}">
                <a16:creationId xmlns:a16="http://schemas.microsoft.com/office/drawing/2014/main" id="{AFB79F43-8200-9B41-B4BE-15F25C618143}"/>
              </a:ext>
            </a:extLst>
          </p:cNvPr>
          <p:cNvSpPr/>
          <p:nvPr/>
        </p:nvSpPr>
        <p:spPr>
          <a:xfrm>
            <a:off x="2655847" y="2906653"/>
            <a:ext cx="515801" cy="500745"/>
          </a:xfrm>
          <a:prstGeom prst="donut">
            <a:avLst>
              <a:gd name="adj" fmla="val 88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B9B46224-2AEA-EA4F-60DC-8B524BE9FE11}"/>
              </a:ext>
            </a:extLst>
          </p:cNvPr>
          <p:cNvSpPr/>
          <p:nvPr/>
        </p:nvSpPr>
        <p:spPr>
          <a:xfrm>
            <a:off x="3291348" y="2906653"/>
            <a:ext cx="700600" cy="5465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053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기술</a:t>
            </a:r>
            <a:r>
              <a:rPr lang="en-US" altLang="ko-KR" sz="2000" b="1" dirty="0">
                <a:solidFill>
                  <a:srgbClr val="001A59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설명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442389" y="2541242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94435" y="1545192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1716287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660843" y="2778974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372365" y="2963758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기술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설명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1DB16E-4936-C91F-CB5A-3156629253BE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Amplify 백엔드 DB 구현 및 쿼리(AWS 활용)">
            <a:extLst>
              <a:ext uri="{FF2B5EF4-FFF2-40B4-BE49-F238E27FC236}">
                <a16:creationId xmlns:a16="http://schemas.microsoft.com/office/drawing/2014/main" id="{B4507848-8E6E-96C7-828E-0671DA31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2" y="899560"/>
            <a:ext cx="10919133" cy="572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4A9B29-751A-FAB2-D61B-32657C9A91C5}"/>
              </a:ext>
            </a:extLst>
          </p:cNvPr>
          <p:cNvSpPr txBox="1"/>
          <p:nvPr/>
        </p:nvSpPr>
        <p:spPr>
          <a:xfrm>
            <a:off x="6774328" y="2847292"/>
            <a:ext cx="235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게시물 사진 </a:t>
            </a:r>
            <a:endParaRPr kumimoji="1" lang="en-US" altLang="ko-KR" b="1" dirty="0">
              <a:latin typeface="KoPubDotum Bold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저장</a:t>
            </a:r>
            <a:endParaRPr kumimoji="1" lang="ko-Kore-KR" altLang="en-US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8C19D-9817-216A-9A4E-E265762F1BC2}"/>
              </a:ext>
            </a:extLst>
          </p:cNvPr>
          <p:cNvSpPr txBox="1"/>
          <p:nvPr/>
        </p:nvSpPr>
        <p:spPr>
          <a:xfrm>
            <a:off x="7716390" y="5072023"/>
            <a:ext cx="235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계정 정보 </a:t>
            </a:r>
            <a:endParaRPr kumimoji="1" lang="en-US" altLang="ko-KR" b="1" dirty="0">
              <a:latin typeface="KoPubDotum Bold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저장</a:t>
            </a:r>
            <a:endParaRPr kumimoji="1" lang="ko-Kore-KR" altLang="en-US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ACDF5-6D4D-6920-C00B-23129C15AFE7}"/>
              </a:ext>
            </a:extLst>
          </p:cNvPr>
          <p:cNvSpPr txBox="1"/>
          <p:nvPr/>
        </p:nvSpPr>
        <p:spPr>
          <a:xfrm>
            <a:off x="4211190" y="1545192"/>
            <a:ext cx="235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로딩 속도</a:t>
            </a:r>
            <a:endParaRPr kumimoji="1" lang="en-US" altLang="ko-KR" b="1" dirty="0">
              <a:latin typeface="KoPubDotum Bold" pitchFamily="2" charset="-127"/>
              <a:ea typeface="KoPubDotum Bold" pitchFamily="2" charset="-127"/>
            </a:endParaRPr>
          </a:p>
          <a:p>
            <a:pPr algn="ctr"/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개선</a:t>
            </a:r>
            <a:endParaRPr kumimoji="1" lang="en-US" altLang="ko-KR" b="1" dirty="0"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3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기술</a:t>
            </a:r>
            <a:r>
              <a:rPr lang="en-US" altLang="ko-KR" sz="2000" b="1" dirty="0">
                <a:solidFill>
                  <a:srgbClr val="001A59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설명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442389" y="2541242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94435" y="1545192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1716287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660843" y="2778974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372365" y="2963758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기술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설명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1DB16E-4936-C91F-CB5A-3156629253BE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2" name="Picture 4" descr="공공데이터공개 &lt; 정보공개 | 경기도여성가족재단">
            <a:extLst>
              <a:ext uri="{FF2B5EF4-FFF2-40B4-BE49-F238E27FC236}">
                <a16:creationId xmlns:a16="http://schemas.microsoft.com/office/drawing/2014/main" id="{0272F433-7B6C-D64F-017D-ADCF615AB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15143" r="22884" b="19916"/>
          <a:stretch/>
        </p:blipFill>
        <p:spPr bwMode="auto">
          <a:xfrm>
            <a:off x="108337" y="796310"/>
            <a:ext cx="3491070" cy="13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79A02-166A-177E-A4BF-2D7B36383F55}"/>
              </a:ext>
            </a:extLst>
          </p:cNvPr>
          <p:cNvSpPr txBox="1"/>
          <p:nvPr/>
        </p:nvSpPr>
        <p:spPr>
          <a:xfrm>
            <a:off x="892274" y="3812422"/>
            <a:ext cx="28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기상청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</a:p>
          <a:p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112F4A5-D710-562E-02C6-FF513DBED1CA}"/>
              </a:ext>
            </a:extLst>
          </p:cNvPr>
          <p:cNvCxnSpPr>
            <a:cxnSpLocks/>
          </p:cNvCxnSpPr>
          <p:nvPr/>
        </p:nvCxnSpPr>
        <p:spPr>
          <a:xfrm>
            <a:off x="3044148" y="4751819"/>
            <a:ext cx="972039" cy="0"/>
          </a:xfrm>
          <a:prstGeom prst="straightConnector1">
            <a:avLst/>
          </a:prstGeom>
          <a:ln w="63500">
            <a:solidFill>
              <a:srgbClr val="001A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0E5C3BD-1073-F164-4A11-9AFD18853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920"/>
          <a:stretch/>
        </p:blipFill>
        <p:spPr>
          <a:xfrm>
            <a:off x="3530168" y="1663678"/>
            <a:ext cx="5910974" cy="1407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C5F38-A44B-39F4-24AA-F7149B3D9D58}"/>
              </a:ext>
            </a:extLst>
          </p:cNvPr>
          <p:cNvSpPr txBox="1"/>
          <p:nvPr/>
        </p:nvSpPr>
        <p:spPr>
          <a:xfrm>
            <a:off x="5076655" y="1587063"/>
            <a:ext cx="385779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인천시 </a:t>
            </a:r>
            <a:r>
              <a:rPr kumimoji="1" lang="ko-KR" altLang="en-US" sz="2000" b="1" dirty="0" err="1">
                <a:latin typeface="KoPubDotum Bold" pitchFamily="2" charset="-127"/>
                <a:ea typeface="KoPubDotum Bold" pitchFamily="2" charset="-127"/>
              </a:rPr>
              <a:t>의류수거함</a:t>
            </a:r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 위치 현황</a:t>
            </a:r>
            <a:r>
              <a:rPr kumimoji="1" lang="en-US" altLang="ko-KR" sz="2000" b="1" dirty="0">
                <a:latin typeface="KoPubDotum Bold" pitchFamily="2" charset="-127"/>
                <a:ea typeface="KoPubDotum Bold" pitchFamily="2" charset="-127"/>
              </a:rPr>
              <a:t>.API</a:t>
            </a:r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 </a:t>
            </a: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072715-3F30-7B58-27FF-DE36A7AE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13" y="3144956"/>
            <a:ext cx="2228518" cy="3302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D79C-3BBE-8DBA-2D61-6D293E47079A}"/>
              </a:ext>
            </a:extLst>
          </p:cNvPr>
          <p:cNvSpPr txBox="1"/>
          <p:nvPr/>
        </p:nvSpPr>
        <p:spPr>
          <a:xfrm>
            <a:off x="9554341" y="4459806"/>
            <a:ext cx="12361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KoPubDotum Bold" pitchFamily="2" charset="-127"/>
                <a:ea typeface="KoPubDotum Bold" pitchFamily="2" charset="-127"/>
              </a:rPr>
              <a:t>마커</a:t>
            </a:r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 찍기</a:t>
            </a: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10" name="더하기 9">
            <a:extLst>
              <a:ext uri="{FF2B5EF4-FFF2-40B4-BE49-F238E27FC236}">
                <a16:creationId xmlns:a16="http://schemas.microsoft.com/office/drawing/2014/main" id="{5AA0C5B4-837D-D3A1-3CD8-2FD525FC22C7}"/>
              </a:ext>
            </a:extLst>
          </p:cNvPr>
          <p:cNvSpPr/>
          <p:nvPr/>
        </p:nvSpPr>
        <p:spPr>
          <a:xfrm>
            <a:off x="1148059" y="2369809"/>
            <a:ext cx="1072540" cy="933428"/>
          </a:xfrm>
          <a:prstGeom prst="mathPlus">
            <a:avLst>
              <a:gd name="adj1" fmla="val 27602"/>
            </a:avLst>
          </a:prstGeom>
          <a:solidFill>
            <a:srgbClr val="001A59"/>
          </a:solidFill>
          <a:ln>
            <a:solidFill>
              <a:srgbClr val="001A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대한민국 기상청 - 위키백과, 우리 모두의 백과사전">
            <a:extLst>
              <a:ext uri="{FF2B5EF4-FFF2-40B4-BE49-F238E27FC236}">
                <a16:creationId xmlns:a16="http://schemas.microsoft.com/office/drawing/2014/main" id="{77923FE0-7705-3D35-50DD-87F14DE28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5" y="4000656"/>
            <a:ext cx="2226087" cy="22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339411-C33D-369C-5217-152C9413E59E}"/>
              </a:ext>
            </a:extLst>
          </p:cNvPr>
          <p:cNvSpPr txBox="1"/>
          <p:nvPr/>
        </p:nvSpPr>
        <p:spPr>
          <a:xfrm>
            <a:off x="809743" y="3775251"/>
            <a:ext cx="14238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KoPubDotum Bold" pitchFamily="2" charset="-127"/>
                <a:ea typeface="KoPubDotum Bold" pitchFamily="2" charset="-127"/>
              </a:rPr>
              <a:t>기상청</a:t>
            </a:r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en-US" altLang="ko-KR" sz="2000" b="1" dirty="0">
                <a:latin typeface="KoPubDotum Bold" pitchFamily="2" charset="-127"/>
                <a:ea typeface="KoPubDotum Bold" pitchFamily="2" charset="-127"/>
              </a:rPr>
              <a:t>API</a:t>
            </a: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E451B7-6A34-94B8-199E-F281B39239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207" y="4196577"/>
            <a:ext cx="1886921" cy="18393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4AB86F-D530-1F6F-7344-8830199C1297}"/>
              </a:ext>
            </a:extLst>
          </p:cNvPr>
          <p:cNvSpPr txBox="1"/>
          <p:nvPr/>
        </p:nvSpPr>
        <p:spPr>
          <a:xfrm>
            <a:off x="4955434" y="3775251"/>
            <a:ext cx="14238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앱 내 구축</a:t>
            </a: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DECB8-9735-110D-E548-C1C813DD3428}"/>
              </a:ext>
            </a:extLst>
          </p:cNvPr>
          <p:cNvSpPr txBox="1"/>
          <p:nvPr/>
        </p:nvSpPr>
        <p:spPr>
          <a:xfrm>
            <a:off x="382341" y="860014"/>
            <a:ext cx="14238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KoPubDotum Bold" pitchFamily="2" charset="-127"/>
                <a:ea typeface="KoPubDotum Bold" pitchFamily="2" charset="-127"/>
              </a:rPr>
              <a:t>공공데이터</a:t>
            </a: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47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04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기대 효과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554421" y="3552450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94435" y="1545192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1716287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700878" y="3732203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18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36091" y="2800174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94435" y="2460682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390063" y="3968811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발전 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가능성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1DB16E-4936-C91F-CB5A-3156629253BE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92A44-8C14-FA90-8819-8B6F4FFDC363}"/>
              </a:ext>
            </a:extLst>
          </p:cNvPr>
          <p:cNvSpPr txBox="1"/>
          <p:nvPr/>
        </p:nvSpPr>
        <p:spPr>
          <a:xfrm>
            <a:off x="791882" y="1417891"/>
            <a:ext cx="9418918" cy="4746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dirty="0">
                <a:latin typeface="KoPubDotum Bold" pitchFamily="2" charset="-127"/>
                <a:ea typeface="KoPubDotum Bold" pitchFamily="2" charset="-127"/>
              </a:rPr>
              <a:t>사회적 영향력 확대</a:t>
            </a:r>
            <a:endParaRPr kumimoji="1"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어플리케이션을 통해 중고 의류 판매자와 구매자는 사회적 영향력을 발휘할 수 있습니다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.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구매 결정을 할 때 환경적인 측면을 고려하고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판매 수익을 기부하는 등의 방식으로 지역 사회와 환경단체에 기여할 수 탄소중립을 실천하는 앱 내에서 탄소중립을 실천하는 메시지와 가치를 강조하여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사용자들이 지속 가능한 소비와 재활용을 촉진하는 플랫폼으로 만들 수 있습니다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.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다른 일반적인 중고 의류 앱과는 달리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kumimoji="1" lang="ko-KR" altLang="en-US" sz="2000" dirty="0">
                <a:latin typeface="KoPubDotum Medium" pitchFamily="2" charset="-127"/>
                <a:ea typeface="KoPubDotum Medium" pitchFamily="2" charset="-127"/>
              </a:rPr>
              <a:t>탄소중립 및 환경 보호와 관련된 정보와 리소스를 제공함으로써 차별화를 줄 수 있습니다</a:t>
            </a:r>
            <a:r>
              <a:rPr kumimoji="1" lang="en-US" altLang="ko-KR" sz="2000" dirty="0">
                <a:latin typeface="KoPubDotum Medium" pitchFamily="2" charset="-127"/>
                <a:ea typeface="KoPubDotum Medium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2400" dirty="0"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22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lo_2B306CC4-F63C-4E34-A7E2-5FE932A340ED.mp4">
            <a:hlinkClick r:id="" action="ppaction://media"/>
            <a:extLst>
              <a:ext uri="{FF2B5EF4-FFF2-40B4-BE49-F238E27FC236}">
                <a16:creationId xmlns:a16="http://schemas.microsoft.com/office/drawing/2014/main" id="{584B5074-E7FB-1908-4D48-3668DB383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2655131E-E079-08E8-AEA4-B2B9FBBE099C}"/>
              </a:ext>
            </a:extLst>
          </p:cNvPr>
          <p:cNvSpPr/>
          <p:nvPr/>
        </p:nvSpPr>
        <p:spPr>
          <a:xfrm>
            <a:off x="-53200" y="824161"/>
            <a:ext cx="8234809" cy="6203683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8F1608E7-5087-8D7C-D050-90AD9E2F06A7}"/>
              </a:ext>
            </a:extLst>
          </p:cNvPr>
          <p:cNvSpPr/>
          <p:nvPr/>
        </p:nvSpPr>
        <p:spPr>
          <a:xfrm rot="17933020">
            <a:off x="6005551" y="2093046"/>
            <a:ext cx="8336478" cy="4805855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 62">
            <a:extLst>
              <a:ext uri="{FF2B5EF4-FFF2-40B4-BE49-F238E27FC236}">
                <a16:creationId xmlns:a16="http://schemas.microsoft.com/office/drawing/2014/main" id="{6701F2AF-0ACF-7ACA-554E-4F5BCA937C6D}"/>
              </a:ext>
            </a:extLst>
          </p:cNvPr>
          <p:cNvCxnSpPr>
            <a:cxnSpLocks/>
          </p:cNvCxnSpPr>
          <p:nvPr/>
        </p:nvCxnSpPr>
        <p:spPr>
          <a:xfrm flipH="1">
            <a:off x="3936569" y="598948"/>
            <a:ext cx="7745684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DBDDDA-79A2-9C1B-4C24-9B50ABF8F3FF}"/>
              </a:ext>
            </a:extLst>
          </p:cNvPr>
          <p:cNvSpPr/>
          <p:nvPr/>
        </p:nvSpPr>
        <p:spPr>
          <a:xfrm>
            <a:off x="11568545" y="0"/>
            <a:ext cx="623455" cy="70278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7CF09C-E467-8B39-07A2-AFA870167560}"/>
              </a:ext>
            </a:extLst>
          </p:cNvPr>
          <p:cNvSpPr txBox="1"/>
          <p:nvPr/>
        </p:nvSpPr>
        <p:spPr>
          <a:xfrm>
            <a:off x="6351242" y="2677614"/>
            <a:ext cx="58567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0" b="1" dirty="0">
                <a:latin typeface="KoPubDotum Bold" pitchFamily="2" charset="-127"/>
                <a:ea typeface="KoPubDotum Bold" pitchFamily="2" charset="-127"/>
              </a:rPr>
              <a:t>Q &amp; A</a:t>
            </a:r>
            <a:endParaRPr kumimoji="1" lang="ko-Kore-KR" altLang="en-US" sz="80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34" name="직각 삼각형[R] 33">
            <a:extLst>
              <a:ext uri="{FF2B5EF4-FFF2-40B4-BE49-F238E27FC236}">
                <a16:creationId xmlns:a16="http://schemas.microsoft.com/office/drawing/2014/main" id="{1DC26AD6-2291-5A7D-239D-AFCEDFC9395E}"/>
              </a:ext>
            </a:extLst>
          </p:cNvPr>
          <p:cNvSpPr/>
          <p:nvPr/>
        </p:nvSpPr>
        <p:spPr>
          <a:xfrm rot="5400000">
            <a:off x="-1215420" y="1213145"/>
            <a:ext cx="7151093" cy="4724804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180DC4-1EF4-0DB2-CF57-D4CE4DC0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7858">
            <a:off x="194237" y="-4114783"/>
            <a:ext cx="4628574" cy="82295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FF6CE7-C1BC-D9D6-BECE-3FCF88CF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1779">
            <a:off x="-403804" y="-1931454"/>
            <a:ext cx="5809846" cy="103298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B03BDFE-800F-3E45-ADDF-C0859F41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51272">
            <a:off x="-2145750" y="-1984632"/>
            <a:ext cx="5153580" cy="91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6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E340B-BAF1-4551-A008-B84A96E19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457" y="1964785"/>
            <a:ext cx="7402286" cy="216457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kumimoji="1" lang="ko-KR" altLang="en-US" sz="8000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KoPubWorldDotum Medium" pitchFamily="2" charset="-127"/>
              </a:rPr>
              <a:t>감사합니다</a:t>
            </a:r>
            <a:endParaRPr kumimoji="1" lang="ko-Kore-KR" altLang="en-US" sz="8000" b="1" dirty="0">
              <a:solidFill>
                <a:schemeClr val="bg1"/>
              </a:solidFill>
              <a:latin typeface="KoPubDotum Bold" pitchFamily="2" charset="-127"/>
              <a:ea typeface="KoPubDotum Bold" pitchFamily="2" charset="-127"/>
              <a:cs typeface="KoPubWorldDotum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1EA26-28E6-755F-775E-18CC26E94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2"/>
          <a:stretch/>
        </p:blipFill>
        <p:spPr>
          <a:xfrm rot="1350924">
            <a:off x="7728463" y="4189383"/>
            <a:ext cx="5344839" cy="3095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9F3EED-3E61-6A1A-0CF6-17A3247C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2"/>
          <a:stretch/>
        </p:blipFill>
        <p:spPr>
          <a:xfrm rot="20129830">
            <a:off x="9062473" y="2712818"/>
            <a:ext cx="4126075" cy="23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2655131E-E079-08E8-AEA4-B2B9FBBE099C}"/>
              </a:ext>
            </a:extLst>
          </p:cNvPr>
          <p:cNvSpPr/>
          <p:nvPr/>
        </p:nvSpPr>
        <p:spPr>
          <a:xfrm>
            <a:off x="-53200" y="824161"/>
            <a:ext cx="8234809" cy="6203683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8F1608E7-5087-8D7C-D050-90AD9E2F06A7}"/>
              </a:ext>
            </a:extLst>
          </p:cNvPr>
          <p:cNvSpPr/>
          <p:nvPr/>
        </p:nvSpPr>
        <p:spPr>
          <a:xfrm rot="17933020">
            <a:off x="6005551" y="2093046"/>
            <a:ext cx="8336478" cy="4805855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연결선 62">
            <a:extLst>
              <a:ext uri="{FF2B5EF4-FFF2-40B4-BE49-F238E27FC236}">
                <a16:creationId xmlns:a16="http://schemas.microsoft.com/office/drawing/2014/main" id="{6701F2AF-0ACF-7ACA-554E-4F5BCA937C6D}"/>
              </a:ext>
            </a:extLst>
          </p:cNvPr>
          <p:cNvCxnSpPr>
            <a:cxnSpLocks/>
          </p:cNvCxnSpPr>
          <p:nvPr/>
        </p:nvCxnSpPr>
        <p:spPr>
          <a:xfrm flipH="1">
            <a:off x="3936569" y="598948"/>
            <a:ext cx="7745684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DBDDDA-79A2-9C1B-4C24-9B50ABF8F3FF}"/>
              </a:ext>
            </a:extLst>
          </p:cNvPr>
          <p:cNvSpPr/>
          <p:nvPr/>
        </p:nvSpPr>
        <p:spPr>
          <a:xfrm>
            <a:off x="11568545" y="0"/>
            <a:ext cx="623455" cy="70278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7CF09C-E467-8B39-07A2-AFA870167560}"/>
              </a:ext>
            </a:extLst>
          </p:cNvPr>
          <p:cNvSpPr txBox="1"/>
          <p:nvPr/>
        </p:nvSpPr>
        <p:spPr>
          <a:xfrm>
            <a:off x="6591500" y="1050268"/>
            <a:ext cx="398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latin typeface="KoPubDotum Bold" pitchFamily="2" charset="-127"/>
                <a:ea typeface="KoPubDotum Bold" pitchFamily="2" charset="-127"/>
              </a:rPr>
              <a:t>CONTENT</a:t>
            </a:r>
            <a:endParaRPr kumimoji="1" lang="ko-Kore-KR" altLang="en-US" sz="54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34" name="직각 삼각형[R] 33">
            <a:extLst>
              <a:ext uri="{FF2B5EF4-FFF2-40B4-BE49-F238E27FC236}">
                <a16:creationId xmlns:a16="http://schemas.microsoft.com/office/drawing/2014/main" id="{1DC26AD6-2291-5A7D-239D-AFCEDFC9395E}"/>
              </a:ext>
            </a:extLst>
          </p:cNvPr>
          <p:cNvSpPr/>
          <p:nvPr/>
        </p:nvSpPr>
        <p:spPr>
          <a:xfrm rot="5400000">
            <a:off x="-1215420" y="1213145"/>
            <a:ext cx="7151093" cy="4724804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6180DC4-1EF4-0DB2-CF57-D4CE4DC0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7858">
            <a:off x="194237" y="-4114783"/>
            <a:ext cx="4628574" cy="82295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FF6CE7-C1BC-D9D6-BECE-3FCF88CF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61779">
            <a:off x="-403804" y="-1931454"/>
            <a:ext cx="5809846" cy="1032986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B03BDFE-800F-3E45-ADDF-C0859F417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51272">
            <a:off x="-2145750" y="-1984632"/>
            <a:ext cx="5153580" cy="91630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433050" y="2468833"/>
            <a:ext cx="274074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개발 개요</a:t>
            </a:r>
            <a:endParaRPr lang="en-US" altLang="ko-KR" sz="2400" b="1" dirty="0">
              <a:latin typeface="KoPubDotum Bold" pitchFamily="2" charset="-127"/>
              <a:ea typeface="KoPubDotum Bold" pitchFamily="2" charset="-127"/>
            </a:endParaRPr>
          </a:p>
          <a:p>
            <a:endParaRPr lang="ko-KR" altLang="en-US" sz="2400" b="1" dirty="0">
              <a:latin typeface="KoPubDotum Bold" pitchFamily="2" charset="-127"/>
              <a:ea typeface="KoPubDotum Bold" pitchFamily="2" charset="-127"/>
            </a:endParaRPr>
          </a:p>
          <a:p>
            <a:r>
              <a:rPr lang="en-US" altLang="ko-KR" sz="2400" b="1" dirty="0">
                <a:latin typeface="KoPubDotum Bold" pitchFamily="2" charset="-127"/>
                <a:ea typeface="KoPubDotum Bold" pitchFamily="2" charset="-127"/>
              </a:rPr>
              <a:t>APP</a:t>
            </a:r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 구성</a:t>
            </a:r>
            <a:endParaRPr lang="en-US" altLang="ko-KR" sz="2400" b="1" dirty="0">
              <a:latin typeface="KoPubDotum Bold" pitchFamily="2" charset="-127"/>
              <a:ea typeface="KoPubDotum Bold" pitchFamily="2" charset="-127"/>
            </a:endParaRPr>
          </a:p>
          <a:p>
            <a:endParaRPr lang="ko-KR" altLang="en-US" sz="2400" b="1" dirty="0">
              <a:latin typeface="KoPubDotum Bold" pitchFamily="2" charset="-127"/>
              <a:ea typeface="KoPubDotum Bold" pitchFamily="2" charset="-127"/>
            </a:endParaRPr>
          </a:p>
          <a:p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기술 설명</a:t>
            </a:r>
            <a:endParaRPr lang="en-US" altLang="ko-KR" sz="2400" b="1" dirty="0">
              <a:latin typeface="KoPubDotum Bold" pitchFamily="2" charset="-127"/>
              <a:ea typeface="KoPubDotum Bold" pitchFamily="2" charset="-127"/>
            </a:endParaRPr>
          </a:p>
          <a:p>
            <a:endParaRPr lang="en-US" altLang="ko-KR" sz="2400" b="1" dirty="0">
              <a:latin typeface="KoPubDotum Bold" pitchFamily="2" charset="-127"/>
              <a:ea typeface="KoPubDotum Bold" pitchFamily="2" charset="-127"/>
            </a:endParaRPr>
          </a:p>
          <a:p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발전 가능성</a:t>
            </a:r>
            <a:endParaRPr lang="en-US" altLang="ko-KR" sz="2400" b="1" dirty="0">
              <a:latin typeface="KoPubDotum Bold" pitchFamily="2" charset="-127"/>
              <a:ea typeface="KoPubDotum Bold" pitchFamily="2" charset="-127"/>
            </a:endParaRPr>
          </a:p>
          <a:p>
            <a:endParaRPr lang="en-US" sz="2400" b="1" dirty="0">
              <a:latin typeface="KoPubDotum Bold" pitchFamily="2" charset="-127"/>
              <a:ea typeface="KoPubDotum Bold" pitchFamily="2" charset="-127"/>
            </a:endParaRPr>
          </a:p>
          <a:p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앱 구현 영상</a:t>
            </a:r>
            <a:endParaRPr lang="en-US" sz="24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41027" y="2468834"/>
            <a:ext cx="634426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1A59"/>
                </a:solidFill>
                <a:latin typeface="KoPubDotum Medium" pitchFamily="2" charset="-127"/>
                <a:ea typeface="KoPubDotum Medium" pitchFamily="2" charset="-127"/>
                <a:cs typeface="Pretendard" pitchFamily="34" charset="0"/>
              </a:rPr>
              <a:t>01</a:t>
            </a: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r>
              <a:rPr lang="en-US" sz="2400" dirty="0">
                <a:solidFill>
                  <a:srgbClr val="001A59"/>
                </a:solidFill>
                <a:latin typeface="KoPubDotum Medium" pitchFamily="2" charset="-127"/>
                <a:ea typeface="KoPubDotum Medium" pitchFamily="2" charset="-127"/>
                <a:cs typeface="Pretendard" pitchFamily="34" charset="0"/>
              </a:rPr>
              <a:t>02</a:t>
            </a: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r>
              <a:rPr lang="en-US" sz="2400" dirty="0">
                <a:solidFill>
                  <a:srgbClr val="001A59"/>
                </a:solidFill>
                <a:latin typeface="KoPubDotum Medium" pitchFamily="2" charset="-127"/>
                <a:ea typeface="KoPubDotum Medium" pitchFamily="2" charset="-127"/>
                <a:cs typeface="Pretendard" pitchFamily="34" charset="0"/>
              </a:rPr>
              <a:t>03</a:t>
            </a: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r>
              <a:rPr lang="en-US" sz="2400" dirty="0">
                <a:solidFill>
                  <a:srgbClr val="001A59"/>
                </a:solidFill>
                <a:latin typeface="KoPubDotum Medium" pitchFamily="2" charset="-127"/>
                <a:ea typeface="KoPubDotum Medium" pitchFamily="2" charset="-127"/>
                <a:cs typeface="Pretendard" pitchFamily="34" charset="0"/>
              </a:rPr>
              <a:t>04</a:t>
            </a: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r>
              <a:rPr lang="en-US" altLang="ko-KR" sz="2400" dirty="0">
                <a:solidFill>
                  <a:srgbClr val="001A59"/>
                </a:solidFill>
                <a:latin typeface="KoPubDotum Medium" pitchFamily="2" charset="-127"/>
                <a:ea typeface="KoPubDotum Medium" pitchFamily="2" charset="-127"/>
                <a:cs typeface="Pretendard" pitchFamily="34" charset="0"/>
              </a:rPr>
              <a:t>05</a:t>
            </a:r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  <a:p>
            <a:pPr algn="ctr"/>
            <a:endParaRPr lang="en-US" sz="2400" dirty="0">
              <a:solidFill>
                <a:srgbClr val="001A59"/>
              </a:solidFill>
              <a:latin typeface="KoPubDotum Medium" pitchFamily="2" charset="-127"/>
              <a:ea typeface="KoPubDotum Medium" pitchFamily="2" charset="-127"/>
              <a:cs typeface="Pretendard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탄소 Co2 오염 방출 구름 벡터 아이콘 백색 배경에 고립 된 이산화탄소 연기 배기 기포 플랫 기호 일러스트 디자인 감소에 대한 스톡  벡터 아트 및 기타 이미지 - iStock">
            <a:extLst>
              <a:ext uri="{FF2B5EF4-FFF2-40B4-BE49-F238E27FC236}">
                <a16:creationId xmlns:a16="http://schemas.microsoft.com/office/drawing/2014/main" id="{47B1EF4A-4FD3-20E4-E72E-539D7E3A6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/>
          <a:stretch/>
        </p:blipFill>
        <p:spPr bwMode="auto">
          <a:xfrm>
            <a:off x="802522" y="633366"/>
            <a:ext cx="1981636" cy="209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패션산업을 보는 눈, 패션인사이트 &lt;유럽연합, '지속 가능한' 패션 추진 발표&gt;">
            <a:extLst>
              <a:ext uri="{FF2B5EF4-FFF2-40B4-BE49-F238E27FC236}">
                <a16:creationId xmlns:a16="http://schemas.microsoft.com/office/drawing/2014/main" id="{E93D3777-CBDC-4C79-8E38-D336FA1D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17" y="1060687"/>
            <a:ext cx="4545247" cy="340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FE2FF9-3860-9178-08FA-B8CE6D380718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4">
            <a:extLst>
              <a:ext uri="{FF2B5EF4-FFF2-40B4-BE49-F238E27FC236}">
                <a16:creationId xmlns:a16="http://schemas.microsoft.com/office/drawing/2014/main" id="{F32782EF-182A-F0C8-178B-2E88FE05B1CF}"/>
              </a:ext>
            </a:extLst>
          </p:cNvPr>
          <p:cNvSpPr/>
          <p:nvPr/>
        </p:nvSpPr>
        <p:spPr>
          <a:xfrm>
            <a:off x="11467779" y="681285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66A0C3-CA78-BF58-C47C-6B2AC0604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84" y="2445497"/>
            <a:ext cx="3390808" cy="24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59EDA3-6DFE-3843-0525-9542B866BBBE}"/>
              </a:ext>
            </a:extLst>
          </p:cNvPr>
          <p:cNvSpPr/>
          <p:nvPr/>
        </p:nvSpPr>
        <p:spPr>
          <a:xfrm>
            <a:off x="11375086" y="1105351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개발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5B2AAF-BAB8-1CAC-8AE4-82A3D71B6810}"/>
              </a:ext>
            </a:extLst>
          </p:cNvPr>
          <p:cNvSpPr/>
          <p:nvPr/>
        </p:nvSpPr>
        <p:spPr>
          <a:xfrm>
            <a:off x="11605728" y="2079550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A68AB-4267-00DA-DBB6-5D749C4B9DD6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297289-BE9D-349F-2856-FB3A55CD3BA2}"/>
              </a:ext>
            </a:extLst>
          </p:cNvPr>
          <p:cNvSpPr/>
          <p:nvPr/>
        </p:nvSpPr>
        <p:spPr>
          <a:xfrm>
            <a:off x="11663098" y="871138"/>
            <a:ext cx="379099" cy="37909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29">
            <a:extLst>
              <a:ext uri="{FF2B5EF4-FFF2-40B4-BE49-F238E27FC236}">
                <a16:creationId xmlns:a16="http://schemas.microsoft.com/office/drawing/2014/main" id="{9A2486B0-4BBF-DC19-B850-9E8E9EA04D0E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1">
            <a:extLst>
              <a:ext uri="{FF2B5EF4-FFF2-40B4-BE49-F238E27FC236}">
                <a16:creationId xmlns:a16="http://schemas.microsoft.com/office/drawing/2014/main" id="{2FB6B25A-F25E-C097-4C1C-36A32795D1B3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2">
            <a:extLst>
              <a:ext uri="{FF2B5EF4-FFF2-40B4-BE49-F238E27FC236}">
                <a16:creationId xmlns:a16="http://schemas.microsoft.com/office/drawing/2014/main" id="{732048D7-6B5F-E46B-F964-108804811D22}"/>
              </a:ext>
            </a:extLst>
          </p:cNvPr>
          <p:cNvCxnSpPr>
            <a:cxnSpLocks/>
          </p:cNvCxnSpPr>
          <p:nvPr/>
        </p:nvCxnSpPr>
        <p:spPr>
          <a:xfrm flipH="1">
            <a:off x="14977" y="598948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5B8A259-9E62-BA90-568D-B89D7DB2A789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2060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C3E8-9BA1-BF84-777F-45747F34A4E5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개발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B49D3-05AF-4753-DFC0-97C2D7C93CD6}"/>
              </a:ext>
            </a:extLst>
          </p:cNvPr>
          <p:cNvSpPr txBox="1"/>
          <p:nvPr/>
        </p:nvSpPr>
        <p:spPr>
          <a:xfrm>
            <a:off x="261031" y="5080975"/>
            <a:ext cx="10932873" cy="175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2910" marR="0" indent="-42291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KoPubDotum Bold" pitchFamily="2" charset="-127"/>
                <a:ea typeface="KoPubDotum Bold" pitchFamily="2" charset="-127"/>
              </a:rPr>
              <a:t>패스트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Dotum Bold" pitchFamily="2" charset="-127"/>
                <a:ea typeface="KoPubDotum Bold" pitchFamily="2" charset="-127"/>
              </a:rPr>
              <a:t> 패션이란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Dotum Bold" pitchFamily="2" charset="-127"/>
                <a:ea typeface="KoPubDotum Bold" pitchFamily="2" charset="-127"/>
              </a:rPr>
              <a:t>?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Dotum Bold" pitchFamily="2" charset="-127"/>
                <a:ea typeface="KoPubDotum Bold" pitchFamily="2" charset="-127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KoPubDotum Bold" pitchFamily="2" charset="-127"/>
              <a:ea typeface="KoPubDotum Bold" pitchFamily="2" charset="-127"/>
            </a:endParaRPr>
          </a:p>
          <a:p>
            <a:pPr marL="422910" marR="0" indent="-42291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solidFill>
                  <a:srgbClr val="222222"/>
                </a:solidFill>
                <a:effectLst/>
                <a:latin typeface="KoPubDotum Medium" pitchFamily="2" charset="-127"/>
                <a:ea typeface="KoPubDotum Medium" pitchFamily="2" charset="-127"/>
              </a:rPr>
              <a:t>패스트</a:t>
            </a:r>
            <a:r>
              <a:rPr lang="ko-KR" altLang="en-US" dirty="0">
                <a:solidFill>
                  <a:srgbClr val="222222"/>
                </a:solidFill>
                <a:effectLst/>
                <a:latin typeface="KoPubDotum Medium" pitchFamily="2" charset="-127"/>
                <a:ea typeface="KoPubDotum Medium" pitchFamily="2" charset="-127"/>
              </a:rPr>
              <a:t> 패션</a:t>
            </a:r>
            <a:r>
              <a:rPr lang="en-US" altLang="ko-KR" dirty="0">
                <a:solidFill>
                  <a:srgbClr val="222222"/>
                </a:solidFill>
                <a:effectLst/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en" altLang="ko-Kore-KR" dirty="0">
                <a:solidFill>
                  <a:srgbClr val="222222"/>
                </a:solidFill>
                <a:effectLst/>
                <a:latin typeface="KoPubDotum Medium" pitchFamily="2" charset="-127"/>
                <a:ea typeface="KoPubDotum Medium" pitchFamily="2" charset="-127"/>
              </a:rPr>
              <a:t>Fast Fashion)</a:t>
            </a:r>
            <a:r>
              <a:rPr lang="ko-KR" altLang="en-US" dirty="0">
                <a:solidFill>
                  <a:srgbClr val="222222"/>
                </a:solidFill>
                <a:effectLst/>
                <a:latin typeface="KoPubDotum Medium" pitchFamily="2" charset="-127"/>
                <a:ea typeface="KoPubDotum Medium" pitchFamily="2" charset="-127"/>
              </a:rPr>
              <a:t>이란 생산부터 유통까지의 소요시간을 최소화하여 유행에 맞는 의류를 빠르게 공급하는 것</a:t>
            </a:r>
            <a:br>
              <a:rPr lang="ko-KR" altLang="en-US" dirty="0">
                <a:latin typeface="KoPubDotum Medium" pitchFamily="2" charset="-127"/>
                <a:ea typeface="KoPubDotum Medium" pitchFamily="2" charset="-127"/>
              </a:rPr>
            </a:br>
            <a:br>
              <a:rPr lang="ko-KR" altLang="en-US" dirty="0">
                <a:latin typeface="KoPubDotum Medium" pitchFamily="2" charset="-127"/>
                <a:ea typeface="KoPubDotum Medium" pitchFamily="2" charset="-127"/>
              </a:rPr>
            </a:br>
            <a:endParaRPr lang="ko-KR" altLang="en-US" kern="0" spc="0" dirty="0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CCD3F075-0699-C74C-3212-268BAC7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896" y="6356350"/>
            <a:ext cx="408160" cy="365125"/>
          </a:xfrm>
        </p:spPr>
        <p:txBody>
          <a:bodyPr/>
          <a:lstStyle/>
          <a:p>
            <a:fld id="{C62E39BB-632A-4E99-8F3A-71EE219F9A06}" type="slidenum">
              <a:rPr lang="ko-KR" altLang="en-US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fld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4C605B58-230A-8C9D-53C9-7E85C0FBEF7B}"/>
              </a:ext>
            </a:extLst>
          </p:cNvPr>
          <p:cNvSpPr/>
          <p:nvPr/>
        </p:nvSpPr>
        <p:spPr>
          <a:xfrm>
            <a:off x="4701463" y="2350436"/>
            <a:ext cx="1379095" cy="121958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748470A-C147-D7FE-1560-78E9F2F18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3161" r="9203" b="3370"/>
          <a:stretch/>
        </p:blipFill>
        <p:spPr bwMode="auto">
          <a:xfrm>
            <a:off x="6274017" y="1078575"/>
            <a:ext cx="2194677" cy="337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C819BE-91D8-A0BE-0A3D-226904ED38E2}"/>
              </a:ext>
            </a:extLst>
          </p:cNvPr>
          <p:cNvSpPr txBox="1"/>
          <p:nvPr/>
        </p:nvSpPr>
        <p:spPr>
          <a:xfrm>
            <a:off x="7624693" y="3998703"/>
            <a:ext cx="207491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패스트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패션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05FC1-41E9-3F97-B1D3-03CD572DCC43}"/>
              </a:ext>
            </a:extLst>
          </p:cNvPr>
          <p:cNvSpPr txBox="1"/>
          <p:nvPr/>
        </p:nvSpPr>
        <p:spPr>
          <a:xfrm>
            <a:off x="2674466" y="1856011"/>
            <a:ext cx="171794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탄소 발생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8" name="직선 연결선 31">
            <a:extLst>
              <a:ext uri="{FF2B5EF4-FFF2-40B4-BE49-F238E27FC236}">
                <a16:creationId xmlns:a16="http://schemas.microsoft.com/office/drawing/2014/main" id="{3D9EB47C-731B-5560-AF47-3279DBAC71BF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7A81A-63F0-AA64-233A-FB3BEB82273C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3" name="직선 연결선 33">
            <a:extLst>
              <a:ext uri="{FF2B5EF4-FFF2-40B4-BE49-F238E27FC236}">
                <a16:creationId xmlns:a16="http://schemas.microsoft.com/office/drawing/2014/main" id="{AC686B44-1E42-CC59-FC56-8D39EE3A55B4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6312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패션산업을 보는 눈, 패션인사이트 &lt;유럽연합, '지속 가능한' 패션 추진 발표&gt;">
            <a:extLst>
              <a:ext uri="{FF2B5EF4-FFF2-40B4-BE49-F238E27FC236}">
                <a16:creationId xmlns:a16="http://schemas.microsoft.com/office/drawing/2014/main" id="{E93D3777-CBDC-4C79-8E38-D336FA1D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03" y="936625"/>
            <a:ext cx="2383126" cy="178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FE2FF9-3860-9178-08FA-B8CE6D380718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4">
            <a:extLst>
              <a:ext uri="{FF2B5EF4-FFF2-40B4-BE49-F238E27FC236}">
                <a16:creationId xmlns:a16="http://schemas.microsoft.com/office/drawing/2014/main" id="{F32782EF-182A-F0C8-178B-2E88FE05B1CF}"/>
              </a:ext>
            </a:extLst>
          </p:cNvPr>
          <p:cNvSpPr/>
          <p:nvPr/>
        </p:nvSpPr>
        <p:spPr>
          <a:xfrm>
            <a:off x="11467779" y="681285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59EDA3-6DFE-3843-0525-9542B866BBBE}"/>
              </a:ext>
            </a:extLst>
          </p:cNvPr>
          <p:cNvSpPr/>
          <p:nvPr/>
        </p:nvSpPr>
        <p:spPr>
          <a:xfrm>
            <a:off x="11375086" y="1105351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개발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5B2AAF-BAB8-1CAC-8AE4-82A3D71B6810}"/>
              </a:ext>
            </a:extLst>
          </p:cNvPr>
          <p:cNvSpPr/>
          <p:nvPr/>
        </p:nvSpPr>
        <p:spPr>
          <a:xfrm>
            <a:off x="11605728" y="2079550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A68AB-4267-00DA-DBB6-5D749C4B9DD6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297289-BE9D-349F-2856-FB3A55CD3BA2}"/>
              </a:ext>
            </a:extLst>
          </p:cNvPr>
          <p:cNvSpPr/>
          <p:nvPr/>
        </p:nvSpPr>
        <p:spPr>
          <a:xfrm>
            <a:off x="11663098" y="871138"/>
            <a:ext cx="379099" cy="37909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29">
            <a:extLst>
              <a:ext uri="{FF2B5EF4-FFF2-40B4-BE49-F238E27FC236}">
                <a16:creationId xmlns:a16="http://schemas.microsoft.com/office/drawing/2014/main" id="{9A2486B0-4BBF-DC19-B850-9E8E9EA04D0E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1">
            <a:extLst>
              <a:ext uri="{FF2B5EF4-FFF2-40B4-BE49-F238E27FC236}">
                <a16:creationId xmlns:a16="http://schemas.microsoft.com/office/drawing/2014/main" id="{2FB6B25A-F25E-C097-4C1C-36A32795D1B3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2">
            <a:extLst>
              <a:ext uri="{FF2B5EF4-FFF2-40B4-BE49-F238E27FC236}">
                <a16:creationId xmlns:a16="http://schemas.microsoft.com/office/drawing/2014/main" id="{732048D7-6B5F-E46B-F964-108804811D22}"/>
              </a:ext>
            </a:extLst>
          </p:cNvPr>
          <p:cNvCxnSpPr>
            <a:cxnSpLocks/>
          </p:cNvCxnSpPr>
          <p:nvPr/>
        </p:nvCxnSpPr>
        <p:spPr>
          <a:xfrm flipH="1">
            <a:off x="14977" y="598948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5B8A259-9E62-BA90-568D-B89D7DB2A789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2060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C3E8-9BA1-BF84-777F-45747F34A4E5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개발 개요</a:t>
            </a:r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CCD3F075-0699-C74C-3212-268BAC7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896" y="6356350"/>
            <a:ext cx="408160" cy="365125"/>
          </a:xfrm>
        </p:spPr>
        <p:txBody>
          <a:bodyPr/>
          <a:lstStyle/>
          <a:p>
            <a:fld id="{C62E39BB-632A-4E99-8F3A-71EE219F9A06}" type="slidenum">
              <a:rPr lang="ko-KR" altLang="en-US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fld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EEBC48-4A90-0438-CFBE-0678E666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9579">
            <a:off x="1723408" y="3414538"/>
            <a:ext cx="3596252" cy="206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탄소발자국 &lt; 핫키워드 &lt; 뉴스 &lt; 기사본문 - 에코타임스">
            <a:extLst>
              <a:ext uri="{FF2B5EF4-FFF2-40B4-BE49-F238E27FC236}">
                <a16:creationId xmlns:a16="http://schemas.microsoft.com/office/drawing/2014/main" id="{4FB01C37-F22D-8810-7639-03EF06BC6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2"/>
          <a:stretch/>
        </p:blipFill>
        <p:spPr bwMode="auto">
          <a:xfrm>
            <a:off x="2030500" y="4857924"/>
            <a:ext cx="1063480" cy="11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4C605B58-230A-8C9D-53C9-7E85C0FBEF7B}"/>
              </a:ext>
            </a:extLst>
          </p:cNvPr>
          <p:cNvSpPr/>
          <p:nvPr/>
        </p:nvSpPr>
        <p:spPr>
          <a:xfrm>
            <a:off x="516136" y="4189861"/>
            <a:ext cx="1379095" cy="1219586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05FC1-41E9-3F97-B1D3-03CD572DCC43}"/>
              </a:ext>
            </a:extLst>
          </p:cNvPr>
          <p:cNvSpPr txBox="1"/>
          <p:nvPr/>
        </p:nvSpPr>
        <p:spPr>
          <a:xfrm>
            <a:off x="3260215" y="5949528"/>
            <a:ext cx="171794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탄소 절감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8748470A-C147-D7FE-1560-78E9F2F18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3161" r="9203" b="3370"/>
          <a:stretch/>
        </p:blipFill>
        <p:spPr bwMode="auto">
          <a:xfrm>
            <a:off x="442302" y="954513"/>
            <a:ext cx="1150695" cy="17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C819BE-91D8-A0BE-0A3D-226904ED38E2}"/>
              </a:ext>
            </a:extLst>
          </p:cNvPr>
          <p:cNvSpPr txBox="1"/>
          <p:nvPr/>
        </p:nvSpPr>
        <p:spPr>
          <a:xfrm>
            <a:off x="754606" y="2359654"/>
            <a:ext cx="18783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패스트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패션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더하기 6">
            <a:extLst>
              <a:ext uri="{FF2B5EF4-FFF2-40B4-BE49-F238E27FC236}">
                <a16:creationId xmlns:a16="http://schemas.microsoft.com/office/drawing/2014/main" id="{8DEA6DCA-FF1D-D9C5-90B4-895E8C6B8070}"/>
              </a:ext>
            </a:extLst>
          </p:cNvPr>
          <p:cNvSpPr/>
          <p:nvPr/>
        </p:nvSpPr>
        <p:spPr>
          <a:xfrm>
            <a:off x="2905800" y="1342642"/>
            <a:ext cx="1161992" cy="1111323"/>
          </a:xfrm>
          <a:prstGeom prst="mathPlus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Picture 6" descr="국내 온라인 중고거래 플랫폼 시장을 이끌어온 중고나라와 당근마켓은 올해도 변화와 진화에 박차를 가할 전망이다. / 게티이미지뱅크">
            <a:extLst>
              <a:ext uri="{FF2B5EF4-FFF2-40B4-BE49-F238E27FC236}">
                <a16:creationId xmlns:a16="http://schemas.microsoft.com/office/drawing/2014/main" id="{F9994BEA-B128-54F7-DDEB-61B31412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37" y="954513"/>
            <a:ext cx="2917698" cy="198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8E3A24-5A62-99B9-A5BF-9F116C68ED10}"/>
              </a:ext>
            </a:extLst>
          </p:cNvPr>
          <p:cNvSpPr txBox="1"/>
          <p:nvPr/>
        </p:nvSpPr>
        <p:spPr>
          <a:xfrm>
            <a:off x="3982383" y="2453965"/>
            <a:ext cx="16261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중고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거래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B49D3-05AF-4753-DFC0-97C2D7C93CD6}"/>
              </a:ext>
            </a:extLst>
          </p:cNvPr>
          <p:cNvSpPr txBox="1"/>
          <p:nvPr/>
        </p:nvSpPr>
        <p:spPr>
          <a:xfrm>
            <a:off x="5015344" y="3454736"/>
            <a:ext cx="6260336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22910" marR="0" indent="-422910" algn="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 err="1">
                <a:latin typeface="KoPubDotum Medium" pitchFamily="2" charset="-127"/>
                <a:ea typeface="KoPubDotum Medium" pitchFamily="2" charset="-127"/>
              </a:rPr>
              <a:t>패스트</a:t>
            </a:r>
            <a: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  <a:t> 패션으로 의류에 의한 환경 오염 </a:t>
            </a:r>
            <a:r>
              <a:rPr lang="ko-KR" altLang="en-US" sz="2400" dirty="0" err="1">
                <a:latin typeface="KoPubDotum Medium" pitchFamily="2" charset="-127"/>
                <a:ea typeface="KoPubDotum Medium" pitchFamily="2" charset="-127"/>
              </a:rPr>
              <a:t>많아짐</a:t>
            </a:r>
            <a:endParaRPr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 marL="422910" marR="0" indent="-422910" algn="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  <a:t>중고 의류 거래 플랫폼과 같이 많이 팔수록</a:t>
            </a:r>
            <a:endParaRPr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 marL="422910" marR="0" indent="-422910" algn="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  <a:t> 리워드 주는 어플리케이션</a:t>
            </a:r>
            <a:endParaRPr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 marL="422910" marR="0" indent="-422910" algn="r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latin typeface="KoPubDotum Medium" pitchFamily="2" charset="-127"/>
              <a:ea typeface="KoPubDotum Medium" pitchFamily="2" charset="-127"/>
            </a:endParaRPr>
          </a:p>
          <a:p>
            <a:pPr marL="422910" marR="0" indent="-422910" algn="r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latin typeface="KoPubDotum Medium" pitchFamily="2" charset="-127"/>
                <a:ea typeface="KoPubDotum Medium" pitchFamily="2" charset="-127"/>
              </a:rPr>
              <a:t>-&gt; </a:t>
            </a:r>
            <a:r>
              <a:rPr lang="ko-KR" altLang="en-US" sz="2400" b="1" dirty="0">
                <a:latin typeface="KoPubDotum Medium" pitchFamily="2" charset="-127"/>
                <a:ea typeface="KoPubDotum Medium" pitchFamily="2" charset="-127"/>
              </a:rPr>
              <a:t>의류 재활용</a:t>
            </a:r>
            <a: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  <a:t>으로</a:t>
            </a:r>
            <a:r>
              <a:rPr lang="ko-KR" altLang="en-US" sz="2400" b="1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  <a:t>인한 온실가스 감소 효과 기대</a:t>
            </a:r>
            <a:br>
              <a:rPr lang="en-US" altLang="ko-KR" sz="2400" dirty="0">
                <a:latin typeface="KoPubDotum Medium" pitchFamily="2" charset="-127"/>
                <a:ea typeface="KoPubDotum Medium" pitchFamily="2" charset="-127"/>
              </a:rPr>
            </a:br>
            <a:br>
              <a:rPr lang="ko-KR" altLang="en-US" sz="2400" dirty="0">
                <a:latin typeface="KoPubDotum Medium" pitchFamily="2" charset="-127"/>
                <a:ea typeface="KoPubDotum Medium" pitchFamily="2" charset="-127"/>
              </a:rPr>
            </a:br>
            <a:endParaRPr lang="ko-KR" altLang="en-US" sz="2400" kern="0" spc="0" dirty="0"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DF56A6-9371-B693-6358-5C7998D1A6E2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연결선 33">
            <a:extLst>
              <a:ext uri="{FF2B5EF4-FFF2-40B4-BE49-F238E27FC236}">
                <a16:creationId xmlns:a16="http://schemas.microsoft.com/office/drawing/2014/main" id="{B0E9B06A-6323-A634-F43E-587605141510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374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75B2AAF-BAB8-1CAC-8AE4-82A3D71B6810}"/>
              </a:ext>
            </a:extLst>
          </p:cNvPr>
          <p:cNvSpPr/>
          <p:nvPr/>
        </p:nvSpPr>
        <p:spPr>
          <a:xfrm>
            <a:off x="11605728" y="2079550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A68AB-4267-00DA-DBB6-5D749C4B9DD6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29">
            <a:extLst>
              <a:ext uri="{FF2B5EF4-FFF2-40B4-BE49-F238E27FC236}">
                <a16:creationId xmlns:a16="http://schemas.microsoft.com/office/drawing/2014/main" id="{9A2486B0-4BBF-DC19-B850-9E8E9EA04D0E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1">
            <a:extLst>
              <a:ext uri="{FF2B5EF4-FFF2-40B4-BE49-F238E27FC236}">
                <a16:creationId xmlns:a16="http://schemas.microsoft.com/office/drawing/2014/main" id="{2FB6B25A-F25E-C097-4C1C-36A32795D1B3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2">
            <a:extLst>
              <a:ext uri="{FF2B5EF4-FFF2-40B4-BE49-F238E27FC236}">
                <a16:creationId xmlns:a16="http://schemas.microsoft.com/office/drawing/2014/main" id="{732048D7-6B5F-E46B-F964-108804811D22}"/>
              </a:ext>
            </a:extLst>
          </p:cNvPr>
          <p:cNvCxnSpPr>
            <a:cxnSpLocks/>
          </p:cNvCxnSpPr>
          <p:nvPr/>
        </p:nvCxnSpPr>
        <p:spPr>
          <a:xfrm flipH="1">
            <a:off x="14977" y="598948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5B8A259-9E62-BA90-568D-B89D7DB2A789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2060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C3E8-9BA1-BF84-777F-45747F34A4E5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개발 개요</a:t>
            </a:r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CCD3F075-0699-C74C-3212-268BAC7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896" y="6356350"/>
            <a:ext cx="408160" cy="365125"/>
          </a:xfrm>
        </p:spPr>
        <p:txBody>
          <a:bodyPr/>
          <a:lstStyle/>
          <a:p>
            <a:fld id="{C62E39BB-632A-4E99-8F3A-71EE219F9A06}" type="slidenum">
              <a:rPr lang="ko-KR" altLang="en-US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fld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DF56A6-9371-B693-6358-5C7998D1A6E2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연결선 33">
            <a:extLst>
              <a:ext uri="{FF2B5EF4-FFF2-40B4-BE49-F238E27FC236}">
                <a16:creationId xmlns:a16="http://schemas.microsoft.com/office/drawing/2014/main" id="{B0E9B06A-6323-A634-F43E-587605141510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E27493-D5D9-3E9A-9029-C5B982DD0B1E}"/>
              </a:ext>
            </a:extLst>
          </p:cNvPr>
          <p:cNvSpPr/>
          <p:nvPr/>
        </p:nvSpPr>
        <p:spPr>
          <a:xfrm>
            <a:off x="11605728" y="4961207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7A680D-C05A-7E33-E3EE-8E1F2AAD6507}"/>
              </a:ext>
            </a:extLst>
          </p:cNvPr>
          <p:cNvSpPr/>
          <p:nvPr/>
        </p:nvSpPr>
        <p:spPr>
          <a:xfrm>
            <a:off x="238044" y="1549545"/>
            <a:ext cx="5707368" cy="408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Picture 2" descr="그누보드 - [디자인소스] 사람 일러스트 (1477371515)">
            <a:extLst>
              <a:ext uri="{FF2B5EF4-FFF2-40B4-BE49-F238E27FC236}">
                <a16:creationId xmlns:a16="http://schemas.microsoft.com/office/drawing/2014/main" id="{A0F508BF-B205-9770-CBB7-C746F6B3F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8" t="47536" r="32029" b="8475"/>
          <a:stretch/>
        </p:blipFill>
        <p:spPr bwMode="auto">
          <a:xfrm>
            <a:off x="467362" y="1779315"/>
            <a:ext cx="1387277" cy="1835918"/>
          </a:xfrm>
          <a:prstGeom prst="rect">
            <a:avLst/>
          </a:prstGeom>
          <a:noFill/>
          <a:ln w="4762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4CBB50-FC11-3507-F342-F01311EF8DDA}"/>
              </a:ext>
            </a:extLst>
          </p:cNvPr>
          <p:cNvSpPr txBox="1"/>
          <p:nvPr/>
        </p:nvSpPr>
        <p:spPr>
          <a:xfrm>
            <a:off x="2092886" y="1745956"/>
            <a:ext cx="158547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KoPubDotum Medium" pitchFamily="2" charset="-127"/>
                <a:ea typeface="KoPubDotum Medium" pitchFamily="2" charset="-127"/>
              </a:rPr>
              <a:t>이름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이엠지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나이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22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직업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학생  </a:t>
            </a:r>
            <a:endParaRPr kumimoji="1" lang="ko-Kore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EB589-8D17-6E3B-FC7E-689640CB1D98}"/>
              </a:ext>
            </a:extLst>
          </p:cNvPr>
          <p:cNvSpPr txBox="1"/>
          <p:nvPr/>
        </p:nvSpPr>
        <p:spPr>
          <a:xfrm>
            <a:off x="3329568" y="1679237"/>
            <a:ext cx="2368459" cy="190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ore-KR" altLang="en-US" sz="1600" dirty="0">
                <a:latin typeface="KoPubDotum Medium" pitchFamily="2" charset="-127"/>
                <a:ea typeface="KoPubDotum Medium" pitchFamily="2" charset="-127"/>
              </a:rPr>
              <a:t>성격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충동적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예민함 </a:t>
            </a:r>
            <a:endParaRPr kumimoji="1" lang="en-US" altLang="ko-KR" sz="1600" dirty="0">
              <a:latin typeface="KoPubDotum Medium" pitchFamily="2" charset="-127"/>
              <a:ea typeface="KoPubDotum Medium" pitchFamily="2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패션 트렌드에 매우 민감하며 패션을 주도하는 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20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대로써 항상 다른 스타일을 입고 싶어한다</a:t>
            </a:r>
            <a:endParaRPr kumimoji="1" lang="ko-Kore-KR" altLang="en-US" sz="16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CD1F9CE6-1ADB-4785-A377-547F0BE46DED}"/>
              </a:ext>
            </a:extLst>
          </p:cNvPr>
          <p:cNvSpPr/>
          <p:nvPr/>
        </p:nvSpPr>
        <p:spPr>
          <a:xfrm>
            <a:off x="1973172" y="1745956"/>
            <a:ext cx="3853707" cy="1902637"/>
          </a:xfrm>
          <a:prstGeom prst="frame">
            <a:avLst>
              <a:gd name="adj1" fmla="val 2173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0D02D71F-A42E-999D-6834-E5016015F9A8}"/>
              </a:ext>
            </a:extLst>
          </p:cNvPr>
          <p:cNvSpPr/>
          <p:nvPr/>
        </p:nvSpPr>
        <p:spPr>
          <a:xfrm>
            <a:off x="451978" y="3777942"/>
            <a:ext cx="5359517" cy="1692442"/>
          </a:xfrm>
          <a:prstGeom prst="frame">
            <a:avLst>
              <a:gd name="adj1" fmla="val 2173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2527F-3966-2064-3369-4EBD8DD25969}"/>
              </a:ext>
            </a:extLst>
          </p:cNvPr>
          <p:cNvSpPr txBox="1"/>
          <p:nvPr/>
        </p:nvSpPr>
        <p:spPr>
          <a:xfrm>
            <a:off x="565449" y="3862557"/>
            <a:ext cx="5132577" cy="15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문제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패션에 민감함 </a:t>
            </a:r>
            <a:r>
              <a:rPr kumimoji="1" lang="ko-KR" altLang="en-US" sz="1600" dirty="0" err="1">
                <a:latin typeface="KoPubDotum Medium" pitchFamily="2" charset="-127"/>
                <a:ea typeface="KoPubDotum Medium" pitchFamily="2" charset="-127"/>
              </a:rPr>
              <a:t>엠지씨는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옷을 일회용으로도 살 정도로 충동적이다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한번 입고 집안의 부피를 차지하는 처치 곤란인 옷들로 인해 걱정이 크다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ko-Kore-KR" altLang="en-US" sz="16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713473-B2CC-3810-586D-B80E72053624}"/>
              </a:ext>
            </a:extLst>
          </p:cNvPr>
          <p:cNvSpPr/>
          <p:nvPr/>
        </p:nvSpPr>
        <p:spPr>
          <a:xfrm>
            <a:off x="6159346" y="1549546"/>
            <a:ext cx="5707368" cy="408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72893-6456-62F0-43B5-2D8AC2318BF7}"/>
              </a:ext>
            </a:extLst>
          </p:cNvPr>
          <p:cNvSpPr txBox="1"/>
          <p:nvPr/>
        </p:nvSpPr>
        <p:spPr>
          <a:xfrm>
            <a:off x="8014188" y="1745957"/>
            <a:ext cx="158547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KoPubDotum Medium" pitchFamily="2" charset="-127"/>
                <a:ea typeface="KoPubDotum Medium" pitchFamily="2" charset="-127"/>
              </a:rPr>
              <a:t>이름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ko-KR" altLang="en-US" dirty="0" err="1">
                <a:latin typeface="KoPubDotum Medium" pitchFamily="2" charset="-127"/>
                <a:ea typeface="KoPubDotum Medium" pitchFamily="2" charset="-127"/>
              </a:rPr>
              <a:t>김상명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나이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35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직업 </a:t>
            </a:r>
            <a:r>
              <a:rPr kumimoji="1" lang="en-US" altLang="ko-KR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회사원  </a:t>
            </a:r>
            <a:endParaRPr kumimoji="1" lang="ko-Kore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C73FEC-FB55-719A-DAA4-22B586F55468}"/>
              </a:ext>
            </a:extLst>
          </p:cNvPr>
          <p:cNvSpPr txBox="1"/>
          <p:nvPr/>
        </p:nvSpPr>
        <p:spPr>
          <a:xfrm>
            <a:off x="9250870" y="1679238"/>
            <a:ext cx="2368459" cy="190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ore-KR" altLang="en-US" sz="1600" dirty="0">
                <a:latin typeface="KoPubDotum Medium" pitchFamily="2" charset="-127"/>
                <a:ea typeface="KoPubDotum Medium" pitchFamily="2" charset="-127"/>
              </a:rPr>
              <a:t>성격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: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자연친화적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민감함  </a:t>
            </a:r>
            <a:endParaRPr kumimoji="1" lang="en-US" altLang="ko-KR" sz="1600" dirty="0">
              <a:latin typeface="KoPubDotum Medium" pitchFamily="2" charset="-127"/>
              <a:ea typeface="KoPubDotum Medium" pitchFamily="2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환경운동가로 환경에 관심이 많으며 요즘 젊은 친구들의 패션에 관심이 많다</a:t>
            </a:r>
            <a:endParaRPr kumimoji="1" lang="en-US" altLang="ko-KR" sz="16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D40EA5B-EAE5-C71B-50F2-22A1A537211B}"/>
              </a:ext>
            </a:extLst>
          </p:cNvPr>
          <p:cNvSpPr/>
          <p:nvPr/>
        </p:nvSpPr>
        <p:spPr>
          <a:xfrm>
            <a:off x="7894474" y="1745957"/>
            <a:ext cx="3853707" cy="1902637"/>
          </a:xfrm>
          <a:prstGeom prst="frame">
            <a:avLst>
              <a:gd name="adj1" fmla="val 2173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CD044FED-9F83-EB3D-52F5-3EC047466BD8}"/>
              </a:ext>
            </a:extLst>
          </p:cNvPr>
          <p:cNvSpPr/>
          <p:nvPr/>
        </p:nvSpPr>
        <p:spPr>
          <a:xfrm>
            <a:off x="6388664" y="3743821"/>
            <a:ext cx="5359517" cy="1692442"/>
          </a:xfrm>
          <a:prstGeom prst="frame">
            <a:avLst>
              <a:gd name="adj1" fmla="val 2173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32E567-4A4B-8985-E7E5-2D216F8F4FE9}"/>
              </a:ext>
            </a:extLst>
          </p:cNvPr>
          <p:cNvSpPr txBox="1"/>
          <p:nvPr/>
        </p:nvSpPr>
        <p:spPr>
          <a:xfrm>
            <a:off x="6486751" y="3862558"/>
            <a:ext cx="5132577" cy="15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문제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환경운동가인 상명씨는 탄소 절감 운동에도 관심이 많으며 자연친화적이다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요즘 젊은 친구들의 스타일에 관심이 많으나 옷을 함부로 사는 것에 거부감이 있다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.</a:t>
            </a:r>
            <a:r>
              <a:rPr kumimoji="1" lang="ko-KR" altLang="en-US" sz="1600" dirty="0"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kumimoji="1" lang="en-US" altLang="ko-KR" sz="1600" dirty="0">
                <a:latin typeface="KoPubDotum Medium" pitchFamily="2" charset="-127"/>
                <a:ea typeface="KoPubDotum Medium" pitchFamily="2" charset="-127"/>
              </a:rPr>
              <a:t> </a:t>
            </a:r>
            <a:endParaRPr kumimoji="1" lang="ko-Kore-KR" altLang="en-US" sz="1600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8" name="Picture 4" descr="그누보드 - [디자인소스] 사람 일러스트 (1477371515)">
            <a:extLst>
              <a:ext uri="{FF2B5EF4-FFF2-40B4-BE49-F238E27FC236}">
                <a16:creationId xmlns:a16="http://schemas.microsoft.com/office/drawing/2014/main" id="{6C1597F1-117B-A828-130B-FD30707BC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46696" r="65616" b="6677"/>
          <a:stretch/>
        </p:blipFill>
        <p:spPr bwMode="auto">
          <a:xfrm>
            <a:off x="6409582" y="1779315"/>
            <a:ext cx="1377925" cy="1869277"/>
          </a:xfrm>
          <a:prstGeom prst="rect">
            <a:avLst/>
          </a:prstGeom>
          <a:noFill/>
          <a:ln w="47625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3F8D5F-65E2-980F-9AD5-50DE53421D8F}"/>
              </a:ext>
            </a:extLst>
          </p:cNvPr>
          <p:cNvSpPr txBox="1"/>
          <p:nvPr/>
        </p:nvSpPr>
        <p:spPr>
          <a:xfrm>
            <a:off x="238044" y="906110"/>
            <a:ext cx="18783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페르소나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6331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FE2FF9-3860-9178-08FA-B8CE6D380718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4">
            <a:extLst>
              <a:ext uri="{FF2B5EF4-FFF2-40B4-BE49-F238E27FC236}">
                <a16:creationId xmlns:a16="http://schemas.microsoft.com/office/drawing/2014/main" id="{F32782EF-182A-F0C8-178B-2E88FE05B1CF}"/>
              </a:ext>
            </a:extLst>
          </p:cNvPr>
          <p:cNvSpPr/>
          <p:nvPr/>
        </p:nvSpPr>
        <p:spPr>
          <a:xfrm>
            <a:off x="11467779" y="681285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59EDA3-6DFE-3843-0525-9542B866BBBE}"/>
              </a:ext>
            </a:extLst>
          </p:cNvPr>
          <p:cNvSpPr/>
          <p:nvPr/>
        </p:nvSpPr>
        <p:spPr>
          <a:xfrm>
            <a:off x="11375086" y="1105351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개발</a:t>
            </a:r>
            <a:endParaRPr lang="en-US" altLang="ko-KR" sz="1100" b="1" dirty="0">
              <a:solidFill>
                <a:srgbClr val="001A59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5B2AAF-BAB8-1CAC-8AE4-82A3D71B6810}"/>
              </a:ext>
            </a:extLst>
          </p:cNvPr>
          <p:cNvSpPr/>
          <p:nvPr/>
        </p:nvSpPr>
        <p:spPr>
          <a:xfrm>
            <a:off x="11605728" y="2079550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A68AB-4267-00DA-DBB6-5D749C4B9DD6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297289-BE9D-349F-2856-FB3A55CD3BA2}"/>
              </a:ext>
            </a:extLst>
          </p:cNvPr>
          <p:cNvSpPr/>
          <p:nvPr/>
        </p:nvSpPr>
        <p:spPr>
          <a:xfrm>
            <a:off x="11663098" y="871138"/>
            <a:ext cx="379099" cy="37909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29">
            <a:extLst>
              <a:ext uri="{FF2B5EF4-FFF2-40B4-BE49-F238E27FC236}">
                <a16:creationId xmlns:a16="http://schemas.microsoft.com/office/drawing/2014/main" id="{9A2486B0-4BBF-DC19-B850-9E8E9EA04D0E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1">
            <a:extLst>
              <a:ext uri="{FF2B5EF4-FFF2-40B4-BE49-F238E27FC236}">
                <a16:creationId xmlns:a16="http://schemas.microsoft.com/office/drawing/2014/main" id="{2FB6B25A-F25E-C097-4C1C-36A32795D1B3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2">
            <a:extLst>
              <a:ext uri="{FF2B5EF4-FFF2-40B4-BE49-F238E27FC236}">
                <a16:creationId xmlns:a16="http://schemas.microsoft.com/office/drawing/2014/main" id="{732048D7-6B5F-E46B-F964-108804811D22}"/>
              </a:ext>
            </a:extLst>
          </p:cNvPr>
          <p:cNvCxnSpPr>
            <a:cxnSpLocks/>
          </p:cNvCxnSpPr>
          <p:nvPr/>
        </p:nvCxnSpPr>
        <p:spPr>
          <a:xfrm flipH="1">
            <a:off x="14977" y="598948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5B8A259-9E62-BA90-568D-B89D7DB2A789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2060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C3E8-9BA1-BF84-777F-45747F34A4E5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개발 개요</a:t>
            </a:r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CCD3F075-0699-C74C-3212-268BAC7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896" y="6356350"/>
            <a:ext cx="408160" cy="365125"/>
          </a:xfrm>
        </p:spPr>
        <p:txBody>
          <a:bodyPr/>
          <a:lstStyle/>
          <a:p>
            <a:fld id="{C62E39BB-632A-4E99-8F3A-71EE219F9A06}" type="slidenum">
              <a:rPr lang="ko-KR" altLang="en-US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fld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DF56A6-9371-B693-6358-5C7998D1A6E2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연결선 33">
            <a:extLst>
              <a:ext uri="{FF2B5EF4-FFF2-40B4-BE49-F238E27FC236}">
                <a16:creationId xmlns:a16="http://schemas.microsoft.com/office/drawing/2014/main" id="{B0E9B06A-6323-A634-F43E-587605141510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DEBE39-4420-2709-B57E-A184AA4A8FBF}"/>
              </a:ext>
            </a:extLst>
          </p:cNvPr>
          <p:cNvSpPr txBox="1"/>
          <p:nvPr/>
        </p:nvSpPr>
        <p:spPr>
          <a:xfrm>
            <a:off x="1639547" y="1708332"/>
            <a:ext cx="917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의류 재활용을 위한</a:t>
            </a:r>
            <a:r>
              <a:rPr lang="en-US" altLang="ko-KR" sz="2400" b="1" dirty="0">
                <a:latin typeface="KoPubDotum Bold" pitchFamily="2" charset="-127"/>
                <a:ea typeface="KoPubDotum Bold" pitchFamily="2" charset="-127"/>
              </a:rPr>
              <a:t> SNS</a:t>
            </a:r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형 </a:t>
            </a:r>
            <a:r>
              <a:rPr lang="en-US" altLang="ko-KR" sz="2400" b="1" dirty="0">
                <a:latin typeface="KoPubDotum Bold" pitchFamily="2" charset="-127"/>
                <a:ea typeface="KoPubDotum Bold" pitchFamily="2" charset="-127"/>
              </a:rPr>
              <a:t>1</a:t>
            </a:r>
            <a:r>
              <a:rPr lang="ko-KR" altLang="en-US" sz="2400" b="1" dirty="0">
                <a:latin typeface="KoPubDotum Bold" pitchFamily="2" charset="-127"/>
                <a:ea typeface="KoPubDotum Bold" pitchFamily="2" charset="-127"/>
              </a:rPr>
              <a:t>인 중고거래 융합 쇼핑몰 어플리케이션</a:t>
            </a:r>
          </a:p>
          <a:p>
            <a:pPr algn="just"/>
            <a:endParaRPr kumimoji="1" lang="ko-Kore-KR" altLang="en-US" sz="2400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2642A5-6518-F1D7-B29E-02A3AA2C5AD2}"/>
              </a:ext>
            </a:extLst>
          </p:cNvPr>
          <p:cNvSpPr/>
          <p:nvPr/>
        </p:nvSpPr>
        <p:spPr>
          <a:xfrm>
            <a:off x="2384632" y="3040103"/>
            <a:ext cx="1883585" cy="65133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KoPubDotum Bold" pitchFamily="2" charset="-127"/>
                <a:ea typeface="KoPubDotum Bold" pitchFamily="2" charset="-127"/>
              </a:rPr>
              <a:t>특징</a:t>
            </a:r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en-US" altLang="ko-KR" b="1" dirty="0">
                <a:latin typeface="KoPubDotum Bold" pitchFamily="2" charset="-127"/>
                <a:ea typeface="KoPubDotum Bold" pitchFamily="2" charset="-127"/>
              </a:rPr>
              <a:t>1</a:t>
            </a:r>
            <a:endParaRPr kumimoji="1" lang="ko-Kore-KR" altLang="en-US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61AE73B-BB5D-B2E0-01A7-863AA15BDF99}"/>
              </a:ext>
            </a:extLst>
          </p:cNvPr>
          <p:cNvSpPr/>
          <p:nvPr/>
        </p:nvSpPr>
        <p:spPr>
          <a:xfrm>
            <a:off x="7373876" y="3040103"/>
            <a:ext cx="1883585" cy="651330"/>
          </a:xfrm>
          <a:prstGeom prst="round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KoPubDotum Bold" pitchFamily="2" charset="-127"/>
                <a:ea typeface="KoPubDotum Bold" pitchFamily="2" charset="-127"/>
              </a:rPr>
              <a:t>특징</a:t>
            </a:r>
            <a:r>
              <a:rPr kumimoji="1" lang="ko-KR" altLang="en-US" b="1" dirty="0">
                <a:latin typeface="KoPubDotum Bold" pitchFamily="2" charset="-127"/>
                <a:ea typeface="KoPubDotum Bold" pitchFamily="2" charset="-127"/>
              </a:rPr>
              <a:t> </a:t>
            </a:r>
            <a:r>
              <a:rPr kumimoji="1" lang="en-US" altLang="ko-KR" b="1" dirty="0">
                <a:latin typeface="KoPubDotum Bold" pitchFamily="2" charset="-127"/>
                <a:ea typeface="KoPubDotum Bold" pitchFamily="2" charset="-127"/>
              </a:rPr>
              <a:t>2</a:t>
            </a:r>
            <a:endParaRPr kumimoji="1" lang="ko-Kore-KR" altLang="en-US" b="1" dirty="0"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2FAB4B-21F1-F99B-F01E-2991DBB38945}"/>
              </a:ext>
            </a:extLst>
          </p:cNvPr>
          <p:cNvSpPr txBox="1"/>
          <p:nvPr/>
        </p:nvSpPr>
        <p:spPr>
          <a:xfrm>
            <a:off x="1413284" y="4271542"/>
            <a:ext cx="382627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dirty="0">
                <a:latin typeface="KoPubDotum Medium" pitchFamily="2" charset="-127"/>
                <a:ea typeface="KoPubDotum Medium" pitchFamily="2" charset="-127"/>
              </a:rPr>
              <a:t>피드</a:t>
            </a: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형식의 스타일과 중고 의류</a:t>
            </a:r>
            <a:endParaRPr kumimoji="1" lang="en-US" altLang="ko-KR" dirty="0">
              <a:latin typeface="KoPubDotum Medium" pitchFamily="2" charset="-127"/>
              <a:ea typeface="KoPub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KoPubDotum Medium" pitchFamily="2" charset="-127"/>
                <a:ea typeface="KoPubDotum Medium" pitchFamily="2" charset="-127"/>
              </a:rPr>
              <a:t> 모두 거래가능한 앱</a:t>
            </a:r>
            <a:endParaRPr kumimoji="1" lang="ko-Kore-KR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4FB7A2-9B91-4CDD-A3E7-A51E36576CAF}"/>
              </a:ext>
            </a:extLst>
          </p:cNvPr>
          <p:cNvSpPr txBox="1"/>
          <p:nvPr/>
        </p:nvSpPr>
        <p:spPr>
          <a:xfrm>
            <a:off x="6228481" y="4271542"/>
            <a:ext cx="4351145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의류수거함의 위치와 오늘의 날씨</a:t>
            </a:r>
            <a:r>
              <a:rPr lang="en-US" altLang="ko-KR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R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날씨에 부합한 </a:t>
            </a:r>
            <a:r>
              <a:rPr lang="en-US" altLang="ko-KR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OOTD </a:t>
            </a:r>
            <a:r>
              <a:rPr lang="ko-KR" altLang="en-US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추천도 </a:t>
            </a:r>
            <a:endParaRPr lang="en-US" altLang="ko-KR" sz="1800" kern="0" dirty="0">
              <a:solidFill>
                <a:srgbClr val="000000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R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부가적으로 알 수 있는 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68D0E-3C03-9555-477D-052ABF66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4" y="3554908"/>
            <a:ext cx="1533806" cy="31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95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FE2FF9-3860-9178-08FA-B8CE6D380718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사각형: 둥근 모서리 24">
            <a:extLst>
              <a:ext uri="{FF2B5EF4-FFF2-40B4-BE49-F238E27FC236}">
                <a16:creationId xmlns:a16="http://schemas.microsoft.com/office/drawing/2014/main" id="{F32782EF-182A-F0C8-178B-2E88FE05B1CF}"/>
              </a:ext>
            </a:extLst>
          </p:cNvPr>
          <p:cNvSpPr/>
          <p:nvPr/>
        </p:nvSpPr>
        <p:spPr>
          <a:xfrm>
            <a:off x="11467779" y="681285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59EDA3-6DFE-3843-0525-9542B866BBBE}"/>
              </a:ext>
            </a:extLst>
          </p:cNvPr>
          <p:cNvSpPr/>
          <p:nvPr/>
        </p:nvSpPr>
        <p:spPr>
          <a:xfrm>
            <a:off x="11375086" y="1105351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002060"/>
                </a:solidFill>
                <a:latin typeface="+mn-ea"/>
              </a:rPr>
              <a:t>개발</a:t>
            </a:r>
            <a:endParaRPr lang="en-US" altLang="ko-KR" sz="1100" b="1" dirty="0">
              <a:solidFill>
                <a:srgbClr val="00206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002060"/>
                </a:solidFill>
                <a:latin typeface="+mn-ea"/>
              </a:rPr>
              <a:t>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5B2AAF-BAB8-1CAC-8AE4-82A3D71B6810}"/>
              </a:ext>
            </a:extLst>
          </p:cNvPr>
          <p:cNvSpPr/>
          <p:nvPr/>
        </p:nvSpPr>
        <p:spPr>
          <a:xfrm>
            <a:off x="11605728" y="2079550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A68AB-4267-00DA-DBB6-5D749C4B9DD6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297289-BE9D-349F-2856-FB3A55CD3BA2}"/>
              </a:ext>
            </a:extLst>
          </p:cNvPr>
          <p:cNvSpPr/>
          <p:nvPr/>
        </p:nvSpPr>
        <p:spPr>
          <a:xfrm>
            <a:off x="11663098" y="871138"/>
            <a:ext cx="379099" cy="37909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29">
            <a:extLst>
              <a:ext uri="{FF2B5EF4-FFF2-40B4-BE49-F238E27FC236}">
                <a16:creationId xmlns:a16="http://schemas.microsoft.com/office/drawing/2014/main" id="{9A2486B0-4BBF-DC19-B850-9E8E9EA04D0E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31">
            <a:extLst>
              <a:ext uri="{FF2B5EF4-FFF2-40B4-BE49-F238E27FC236}">
                <a16:creationId xmlns:a16="http://schemas.microsoft.com/office/drawing/2014/main" id="{2FB6B25A-F25E-C097-4C1C-36A32795D1B3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62">
            <a:extLst>
              <a:ext uri="{FF2B5EF4-FFF2-40B4-BE49-F238E27FC236}">
                <a16:creationId xmlns:a16="http://schemas.microsoft.com/office/drawing/2014/main" id="{732048D7-6B5F-E46B-F964-108804811D22}"/>
              </a:ext>
            </a:extLst>
          </p:cNvPr>
          <p:cNvCxnSpPr>
            <a:cxnSpLocks/>
          </p:cNvCxnSpPr>
          <p:nvPr/>
        </p:nvCxnSpPr>
        <p:spPr>
          <a:xfrm flipH="1">
            <a:off x="-1568069" y="-66070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95B8A259-9E62-BA90-568D-B89D7DB2A789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2060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C3E8-9BA1-BF84-777F-45747F34A4E5}"/>
              </a:ext>
            </a:extLst>
          </p:cNvPr>
          <p:cNvSpPr txBox="1"/>
          <p:nvPr/>
        </p:nvSpPr>
        <p:spPr>
          <a:xfrm>
            <a:off x="791882" y="19883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개발 개요</a:t>
            </a: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AF88B394-BBE1-24F0-7B12-BB497835A4B7}"/>
              </a:ext>
            </a:extLst>
          </p:cNvPr>
          <p:cNvSpPr/>
          <p:nvPr/>
        </p:nvSpPr>
        <p:spPr>
          <a:xfrm>
            <a:off x="7427786" y="2165701"/>
            <a:ext cx="2770793" cy="66501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02060"/>
                </a:solidFill>
                <a:latin typeface="KoPubDotum Bold" pitchFamily="2" charset="-127"/>
                <a:ea typeface="KoPubDotum Bold" pitchFamily="2" charset="-127"/>
              </a:rPr>
              <a:t>“</a:t>
            </a:r>
            <a:r>
              <a:rPr lang="ko-KR" altLang="en-US" sz="3600" b="1" dirty="0">
                <a:solidFill>
                  <a:srgbClr val="002060"/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lang="ko-KR" altLang="en-US" sz="3600" b="1" dirty="0" err="1">
                <a:solidFill>
                  <a:srgbClr val="002060"/>
                </a:solidFill>
                <a:latin typeface="KoPubDotum Bold" pitchFamily="2" charset="-127"/>
                <a:ea typeface="KoPubDotum Bold" pitchFamily="2" charset="-127"/>
              </a:rPr>
              <a:t>차별점</a:t>
            </a:r>
            <a:r>
              <a:rPr lang="ko-KR" altLang="en-US" sz="3600" b="1" dirty="0">
                <a:solidFill>
                  <a:srgbClr val="002060"/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r>
              <a:rPr lang="en-US" altLang="ko-KR" sz="3600" b="1" dirty="0">
                <a:solidFill>
                  <a:srgbClr val="002060"/>
                </a:solidFill>
                <a:latin typeface="KoPubDotum Bold" pitchFamily="2" charset="-127"/>
                <a:ea typeface="KoPubDotum Bold" pitchFamily="2" charset="-127"/>
              </a:rPr>
              <a:t>”</a:t>
            </a:r>
            <a:endParaRPr lang="ko-KR" altLang="en-US" sz="3600" b="1" dirty="0">
              <a:solidFill>
                <a:srgbClr val="00206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7" name="슬라이드 번호 개체 틀 20">
            <a:extLst>
              <a:ext uri="{FF2B5EF4-FFF2-40B4-BE49-F238E27FC236}">
                <a16:creationId xmlns:a16="http://schemas.microsoft.com/office/drawing/2014/main" id="{CCD3F075-0699-C74C-3212-268BAC71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896" y="6356350"/>
            <a:ext cx="408160" cy="365125"/>
          </a:xfrm>
        </p:spPr>
        <p:txBody>
          <a:bodyPr/>
          <a:lstStyle/>
          <a:p>
            <a:fld id="{C62E39BB-632A-4E99-8F3A-71EE219F9A06}" type="slidenum">
              <a:rPr lang="ko-KR" altLang="en-US" b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fld>
            <a:endParaRPr lang="ko-KR" altLang="en-US" b="1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" name="직선 연결선 62">
            <a:extLst>
              <a:ext uri="{FF2B5EF4-FFF2-40B4-BE49-F238E27FC236}">
                <a16:creationId xmlns:a16="http://schemas.microsoft.com/office/drawing/2014/main" id="{4AD35353-192A-347D-05CF-8D1883870DB1}"/>
              </a:ext>
            </a:extLst>
          </p:cNvPr>
          <p:cNvCxnSpPr>
            <a:cxnSpLocks/>
          </p:cNvCxnSpPr>
          <p:nvPr/>
        </p:nvCxnSpPr>
        <p:spPr>
          <a:xfrm flipH="1">
            <a:off x="0" y="598948"/>
            <a:ext cx="11682253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BEB7BBA-2284-2239-E0AC-414157F6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4" y="780595"/>
            <a:ext cx="3047874" cy="5878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B8FB5A-5A61-8E87-F210-1389717E5C41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33">
            <a:extLst>
              <a:ext uri="{FF2B5EF4-FFF2-40B4-BE49-F238E27FC236}">
                <a16:creationId xmlns:a16="http://schemas.microsoft.com/office/drawing/2014/main" id="{1E5E9DE2-81DA-BD21-8E8D-A55CBB551D1A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D3E2A7-1B35-8F42-EA3E-88A424D601F0}"/>
              </a:ext>
            </a:extLst>
          </p:cNvPr>
          <p:cNvSpPr txBox="1"/>
          <p:nvPr/>
        </p:nvSpPr>
        <p:spPr>
          <a:xfrm>
            <a:off x="6746729" y="2963856"/>
            <a:ext cx="4442593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dirty="0">
                <a:solidFill>
                  <a:srgbClr val="000000"/>
                </a:solidFill>
                <a:latin typeface="KoPubDotum Bold" pitchFamily="2" charset="-127"/>
                <a:ea typeface="KoPubDotum Bold" pitchFamily="2" charset="-127"/>
              </a:rPr>
              <a:t>중고 의류 거래가 여러 차례 진행될 수록 탄소 줄이기에 도움이 되며 이 앱의 마스코트인 </a:t>
            </a:r>
            <a:r>
              <a:rPr lang="ko-KR" altLang="en-US" sz="2000" b="1" kern="0" dirty="0" err="1">
                <a:solidFill>
                  <a:srgbClr val="000000"/>
                </a:solidFill>
                <a:latin typeface="KoPubDotum Bold" pitchFamily="2" charset="-127"/>
                <a:ea typeface="KoPubDotum Bold" pitchFamily="2" charset="-127"/>
              </a:rPr>
              <a:t>탄곰이의</a:t>
            </a:r>
            <a:r>
              <a:rPr lang="ko-KR" altLang="en-US" sz="2000" b="1" kern="0" dirty="0">
                <a:solidFill>
                  <a:srgbClr val="000000"/>
                </a:solidFill>
                <a:latin typeface="KoPubDotum Bold" pitchFamily="2" charset="-127"/>
                <a:ea typeface="KoPubDotum Bold" pitchFamily="2" charset="-127"/>
              </a:rPr>
              <a:t> 보금자리가 더 나아지도록 할 수 있다는 것입니다</a:t>
            </a:r>
            <a:r>
              <a:rPr lang="en-US" altLang="ko-KR" sz="2000" b="1" kern="0" dirty="0">
                <a:solidFill>
                  <a:srgbClr val="000000"/>
                </a:solidFill>
                <a:latin typeface="KoPubDotum Bold" pitchFamily="2" charset="-127"/>
                <a:ea typeface="KoPubDotum Bold" pitchFamily="2" charset="-127"/>
              </a:rPr>
              <a:t>.</a:t>
            </a:r>
            <a:r>
              <a:rPr lang="ko-KR" altLang="en-US" sz="2000" b="1" kern="0" dirty="0">
                <a:solidFill>
                  <a:srgbClr val="000000"/>
                </a:solidFill>
                <a:latin typeface="KoPubDotum Bold" pitchFamily="2" charset="-127"/>
                <a:ea typeface="KoPubDotum Bold" pitchFamily="2" charset="-127"/>
              </a:rPr>
              <a:t> </a:t>
            </a:r>
            <a:endParaRPr lang="en-US" altLang="ko-KR" sz="2000" b="1" kern="0" dirty="0">
              <a:solidFill>
                <a:srgbClr val="000000"/>
              </a:solidFill>
              <a:latin typeface="KoPubDotum Bold" pitchFamily="2" charset="-127"/>
              <a:ea typeface="KoPubDotum Bold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ko-Kore-KR" altLang="en-US" sz="2000" b="1" dirty="0"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58F58F-202E-69F2-64E4-60C944E3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724" y="780595"/>
            <a:ext cx="3047874" cy="58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8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4C3DD4-85BF-8584-0850-A5F956082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94" y="2132322"/>
            <a:ext cx="3329582" cy="3245643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65AEBEA-4EC3-7AF4-BD5A-3DFB16FBB2EE}"/>
              </a:ext>
            </a:extLst>
          </p:cNvPr>
          <p:cNvSpPr/>
          <p:nvPr/>
        </p:nvSpPr>
        <p:spPr>
          <a:xfrm>
            <a:off x="373380" y="871138"/>
            <a:ext cx="2981237" cy="576801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0BD656-31CC-15AD-4B43-255AE828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97" y="2027581"/>
            <a:ext cx="532676" cy="519247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BB2797C-EE33-1782-2ACE-DE0F7630E7DD}"/>
              </a:ext>
            </a:extLst>
          </p:cNvPr>
          <p:cNvSpPr/>
          <p:nvPr/>
        </p:nvSpPr>
        <p:spPr>
          <a:xfrm>
            <a:off x="2562749" y="1963447"/>
            <a:ext cx="644372" cy="647513"/>
          </a:xfrm>
          <a:prstGeom prst="round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5EA346-D5FF-7123-603D-9BFB356B677C}"/>
              </a:ext>
            </a:extLst>
          </p:cNvPr>
          <p:cNvCxnSpPr>
            <a:cxnSpLocks/>
          </p:cNvCxnSpPr>
          <p:nvPr/>
        </p:nvCxnSpPr>
        <p:spPr>
          <a:xfrm>
            <a:off x="3252945" y="2610960"/>
            <a:ext cx="1024850" cy="982215"/>
          </a:xfrm>
          <a:prstGeom prst="straightConnector1">
            <a:avLst/>
          </a:prstGeom>
          <a:ln w="825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694D0CC-6626-BBEE-6CAC-8670AA329143}"/>
              </a:ext>
            </a:extLst>
          </p:cNvPr>
          <p:cNvSpPr/>
          <p:nvPr/>
        </p:nvSpPr>
        <p:spPr>
          <a:xfrm>
            <a:off x="4392736" y="2132322"/>
            <a:ext cx="3229899" cy="3245643"/>
          </a:xfrm>
          <a:prstGeom prst="round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1A59"/>
                </a:solidFill>
                <a:latin typeface="+mn-ea"/>
              </a:rPr>
              <a:t>APP </a:t>
            </a:r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494065" y="1595919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85BFB5-93FC-172D-E7FD-A33805250065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690722" y="1766421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C5781-2873-3132-A092-6D79350B87B0}"/>
              </a:ext>
            </a:extLst>
          </p:cNvPr>
          <p:cNvSpPr txBox="1"/>
          <p:nvPr/>
        </p:nvSpPr>
        <p:spPr>
          <a:xfrm>
            <a:off x="7788936" y="2798058"/>
            <a:ext cx="36276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b="1" u="sng" dirty="0">
                <a:ea typeface="KoPubDotum Bold" pitchFamily="2" charset="-127"/>
                <a:cs typeface="KOPUBWORLDDOTUM MEDIUM" pitchFamily="2" charset="-127"/>
              </a:rPr>
              <a:t>HAPPB</a:t>
            </a:r>
          </a:p>
          <a:p>
            <a:r>
              <a:rPr kumimoji="1" lang="en-US" altLang="ko-Kore-KR" sz="3200" b="1" dirty="0">
                <a:ea typeface="KoPubDotum Bold" pitchFamily="2" charset="-127"/>
                <a:cs typeface="KOPUBWORLDDOTUM MEDIUM" pitchFamily="2" charset="-127"/>
              </a:rPr>
              <a:t>HAPPY POLAR BEAR</a:t>
            </a:r>
            <a:endParaRPr kumimoji="1" lang="ko-Kore-KR" altLang="en-US" sz="3200" b="1" dirty="0">
              <a:ea typeface="KoPubDotum Bold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402244" y="2013469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1A59"/>
                </a:solidFill>
                <a:latin typeface="+mn-ea"/>
              </a:rPr>
              <a:t>APP</a:t>
            </a: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13257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62">
            <a:extLst>
              <a:ext uri="{FF2B5EF4-FFF2-40B4-BE49-F238E27FC236}">
                <a16:creationId xmlns:a16="http://schemas.microsoft.com/office/drawing/2014/main" id="{17742526-0F96-DF75-B8AD-B82448E0138B}"/>
              </a:ext>
            </a:extLst>
          </p:cNvPr>
          <p:cNvCxnSpPr>
            <a:cxnSpLocks/>
          </p:cNvCxnSpPr>
          <p:nvPr/>
        </p:nvCxnSpPr>
        <p:spPr>
          <a:xfrm flipH="1">
            <a:off x="0" y="604631"/>
            <a:ext cx="11667276" cy="0"/>
          </a:xfrm>
          <a:prstGeom prst="line">
            <a:avLst/>
          </a:prstGeom>
          <a:ln w="19050">
            <a:solidFill>
              <a:srgbClr val="001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C7DEF30-6A06-A981-8FE9-8EF3B7FAB74F}"/>
              </a:ext>
            </a:extLst>
          </p:cNvPr>
          <p:cNvSpPr/>
          <p:nvPr/>
        </p:nvSpPr>
        <p:spPr>
          <a:xfrm>
            <a:off x="116644" y="111516"/>
            <a:ext cx="543977" cy="543977"/>
          </a:xfrm>
          <a:prstGeom prst="ellipse">
            <a:avLst/>
          </a:prstGeom>
          <a:solidFill>
            <a:srgbClr val="001A59"/>
          </a:solidFill>
          <a:ln w="2857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43D336-AF40-A602-1194-815166EE9CDF}"/>
              </a:ext>
            </a:extLst>
          </p:cNvPr>
          <p:cNvSpPr txBox="1"/>
          <p:nvPr/>
        </p:nvSpPr>
        <p:spPr>
          <a:xfrm>
            <a:off x="791882" y="198838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1A59"/>
                </a:solidFill>
                <a:latin typeface="+mn-ea"/>
              </a:rPr>
              <a:t>APP </a:t>
            </a:r>
            <a:r>
              <a:rPr lang="ko-KR" altLang="en-US" sz="20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8E575-A7A4-6DDC-0D5E-E322C564F0CA}"/>
              </a:ext>
            </a:extLst>
          </p:cNvPr>
          <p:cNvSpPr/>
          <p:nvPr/>
        </p:nvSpPr>
        <p:spPr>
          <a:xfrm>
            <a:off x="11568545" y="0"/>
            <a:ext cx="623455" cy="6858000"/>
          </a:xfrm>
          <a:prstGeom prst="rect">
            <a:avLst/>
          </a:prstGeom>
          <a:solidFill>
            <a:srgbClr val="001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13658A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사각형: 둥근 모서리 24">
            <a:extLst>
              <a:ext uri="{FF2B5EF4-FFF2-40B4-BE49-F238E27FC236}">
                <a16:creationId xmlns:a16="http://schemas.microsoft.com/office/drawing/2014/main" id="{74B74167-CB06-3DBE-0F1D-1B595EF02E24}"/>
              </a:ext>
            </a:extLst>
          </p:cNvPr>
          <p:cNvSpPr/>
          <p:nvPr/>
        </p:nvSpPr>
        <p:spPr>
          <a:xfrm>
            <a:off x="11494065" y="1595919"/>
            <a:ext cx="688063" cy="1258432"/>
          </a:xfrm>
          <a:prstGeom prst="roundRect">
            <a:avLst>
              <a:gd name="adj" fmla="val 11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85BFB5-93FC-172D-E7FD-A33805250065}"/>
              </a:ext>
            </a:extLst>
          </p:cNvPr>
          <p:cNvSpPr/>
          <p:nvPr/>
        </p:nvSpPr>
        <p:spPr>
          <a:xfrm>
            <a:off x="11617910" y="767891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2" name="직선 연결선 29">
            <a:extLst>
              <a:ext uri="{FF2B5EF4-FFF2-40B4-BE49-F238E27FC236}">
                <a16:creationId xmlns:a16="http://schemas.microsoft.com/office/drawing/2014/main" id="{71EAEB57-852D-B29B-68C3-8B02F6108E16}"/>
              </a:ext>
            </a:extLst>
          </p:cNvPr>
          <p:cNvCxnSpPr>
            <a:cxnSpLocks/>
          </p:cNvCxnSpPr>
          <p:nvPr/>
        </p:nvCxnSpPr>
        <p:spPr>
          <a:xfrm>
            <a:off x="11682253" y="2830713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B0E035-F5D1-FE85-328D-8F14813CBDB7}"/>
              </a:ext>
            </a:extLst>
          </p:cNvPr>
          <p:cNvSpPr/>
          <p:nvPr/>
        </p:nvSpPr>
        <p:spPr>
          <a:xfrm>
            <a:off x="11605728" y="3040103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III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4" name="직선 연결선 31">
            <a:extLst>
              <a:ext uri="{FF2B5EF4-FFF2-40B4-BE49-F238E27FC236}">
                <a16:creationId xmlns:a16="http://schemas.microsoft.com/office/drawing/2014/main" id="{CFFC46A5-A969-027C-4478-E2F87A59885C}"/>
              </a:ext>
            </a:extLst>
          </p:cNvPr>
          <p:cNvCxnSpPr>
            <a:cxnSpLocks/>
          </p:cNvCxnSpPr>
          <p:nvPr/>
        </p:nvCxnSpPr>
        <p:spPr>
          <a:xfrm>
            <a:off x="11682253" y="3791266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A94B5-7ADC-46CC-CA3A-255B05D99B4B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6" name="직선 연결선 33">
            <a:extLst>
              <a:ext uri="{FF2B5EF4-FFF2-40B4-BE49-F238E27FC236}">
                <a16:creationId xmlns:a16="http://schemas.microsoft.com/office/drawing/2014/main" id="{4E4B15BB-DF3F-7085-E9F9-0E5CD98BF02D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84B7263-36D7-0FB4-5556-8D16F856EC5C}"/>
              </a:ext>
            </a:extLst>
          </p:cNvPr>
          <p:cNvSpPr/>
          <p:nvPr/>
        </p:nvSpPr>
        <p:spPr>
          <a:xfrm>
            <a:off x="11690722" y="1766421"/>
            <a:ext cx="379099" cy="379099"/>
          </a:xfrm>
          <a:prstGeom prst="ellipse">
            <a:avLst/>
          </a:prstGeom>
          <a:solidFill>
            <a:srgbClr val="001A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II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480F6A-EA10-786C-3F4E-82EB9BB91F96}"/>
              </a:ext>
            </a:extLst>
          </p:cNvPr>
          <p:cNvSpPr/>
          <p:nvPr/>
        </p:nvSpPr>
        <p:spPr>
          <a:xfrm>
            <a:off x="11605728" y="4000656"/>
            <a:ext cx="524724" cy="54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IV</a:t>
            </a:r>
            <a:endParaRPr lang="ko-KR" altLang="en-US"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58BC370E-88E0-B719-13A8-8D5B0FA6BC9C}"/>
              </a:ext>
            </a:extLst>
          </p:cNvPr>
          <p:cNvCxnSpPr>
            <a:cxnSpLocks/>
          </p:cNvCxnSpPr>
          <p:nvPr/>
        </p:nvCxnSpPr>
        <p:spPr>
          <a:xfrm>
            <a:off x="11682253" y="4751819"/>
            <a:ext cx="3716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B7BC1D-AD6D-904D-743B-BC3AB695EE50}"/>
              </a:ext>
            </a:extLst>
          </p:cNvPr>
          <p:cNvSpPr/>
          <p:nvPr/>
        </p:nvSpPr>
        <p:spPr>
          <a:xfrm>
            <a:off x="11402244" y="2013469"/>
            <a:ext cx="956054" cy="1021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1A59"/>
                </a:solidFill>
                <a:latin typeface="+mn-ea"/>
              </a:rPr>
              <a:t>APP</a:t>
            </a:r>
          </a:p>
          <a:p>
            <a:pPr algn="ctr"/>
            <a:r>
              <a:rPr lang="ko-KR" altLang="en-US" sz="1100" b="1" dirty="0">
                <a:solidFill>
                  <a:srgbClr val="001A59"/>
                </a:solidFill>
                <a:latin typeface="+mn-ea"/>
              </a:rPr>
              <a:t>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4664D-2CC1-E467-5F4F-6F67A7459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0"/>
          <a:stretch/>
        </p:blipFill>
        <p:spPr>
          <a:xfrm>
            <a:off x="3064862" y="938177"/>
            <a:ext cx="2736107" cy="5161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F2EAA9-09B1-6E8E-D71C-98B69ADC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1" y="959428"/>
            <a:ext cx="2736107" cy="5140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4AFD2-FB73-7D4B-9AA3-F6B8ED1F9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270" y="862453"/>
            <a:ext cx="2736107" cy="56487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D799CB-A866-2328-B3DB-E9783DBA6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957" y="862452"/>
            <a:ext cx="2727281" cy="56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0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927</Words>
  <Application>Microsoft Macintosh PowerPoint</Application>
  <PresentationFormat>와이드스크린</PresentationFormat>
  <Paragraphs>227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KoPubDotum Bold</vt:lpstr>
      <vt:lpstr>Calibri</vt:lpstr>
      <vt:lpstr>맑은 고딕</vt:lpstr>
      <vt:lpstr>BM DoHyeon OTF</vt:lpstr>
      <vt:lpstr>Calibri Light</vt:lpstr>
      <vt:lpstr>Arial</vt:lpstr>
      <vt:lpstr>KoPubDotum Medium</vt:lpstr>
      <vt:lpstr>함초롬바탕</vt:lpstr>
      <vt:lpstr>Office 테마</vt:lpstr>
      <vt:lpstr>SNS형 의류 재활용 1인 쇼핑몰 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SNS형 의류 재활용 1인 쇼핑몰 APP</dc:title>
  <dc:creator>예진 이</dc:creator>
  <cp:lastModifiedBy>예진 이</cp:lastModifiedBy>
  <cp:revision>7</cp:revision>
  <dcterms:created xsi:type="dcterms:W3CDTF">2023-07-14T10:53:34Z</dcterms:created>
  <dcterms:modified xsi:type="dcterms:W3CDTF">2023-07-15T04:02:30Z</dcterms:modified>
</cp:coreProperties>
</file>